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2" r:id="rId2"/>
    <p:sldId id="600" r:id="rId3"/>
    <p:sldId id="621" r:id="rId4"/>
    <p:sldId id="587" r:id="rId5"/>
    <p:sldId id="597" r:id="rId6"/>
    <p:sldId id="588" r:id="rId7"/>
    <p:sldId id="601" r:id="rId8"/>
    <p:sldId id="589" r:id="rId9"/>
    <p:sldId id="599" r:id="rId10"/>
    <p:sldId id="602" r:id="rId11"/>
    <p:sldId id="596" r:id="rId12"/>
    <p:sldId id="594" r:id="rId13"/>
    <p:sldId id="532" r:id="rId14"/>
    <p:sldId id="544" r:id="rId15"/>
    <p:sldId id="536" r:id="rId16"/>
    <p:sldId id="539" r:id="rId17"/>
    <p:sldId id="606" r:id="rId18"/>
    <p:sldId id="605" r:id="rId19"/>
    <p:sldId id="607" r:id="rId20"/>
    <p:sldId id="608" r:id="rId21"/>
    <p:sldId id="609" r:id="rId22"/>
    <p:sldId id="610" r:id="rId23"/>
    <p:sldId id="617" r:id="rId24"/>
    <p:sldId id="616" r:id="rId25"/>
    <p:sldId id="611" r:id="rId26"/>
    <p:sldId id="612" r:id="rId27"/>
    <p:sldId id="613" r:id="rId28"/>
    <p:sldId id="614" r:id="rId29"/>
    <p:sldId id="61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3 EPAT Overview" id="{701A84FD-6CDC-CF4F-A678-0DB0107AEBC8}">
          <p14:sldIdLst>
            <p14:sldId id="452"/>
            <p14:sldId id="600"/>
            <p14:sldId id="621"/>
            <p14:sldId id="587"/>
            <p14:sldId id="597"/>
            <p14:sldId id="588"/>
            <p14:sldId id="601"/>
            <p14:sldId id="589"/>
            <p14:sldId id="599"/>
            <p14:sldId id="602"/>
            <p14:sldId id="596"/>
            <p14:sldId id="594"/>
            <p14:sldId id="532"/>
            <p14:sldId id="544"/>
            <p14:sldId id="536"/>
            <p14:sldId id="539"/>
            <p14:sldId id="606"/>
            <p14:sldId id="605"/>
            <p14:sldId id="607"/>
            <p14:sldId id="608"/>
            <p14:sldId id="609"/>
            <p14:sldId id="610"/>
            <p14:sldId id="617"/>
            <p14:sldId id="616"/>
            <p14:sldId id="611"/>
            <p14:sldId id="612"/>
            <p14:sldId id="613"/>
            <p14:sldId id="614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4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022">
          <p15:clr>
            <a:srgbClr val="A4A3A4"/>
          </p15:clr>
        </p15:guide>
        <p15:guide id="4" orient="horz" pos="4129">
          <p15:clr>
            <a:srgbClr val="A4A3A4"/>
          </p15:clr>
        </p15:guide>
        <p15:guide id="5" orient="horz" pos="3004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3673">
          <p15:clr>
            <a:srgbClr val="A4A3A4"/>
          </p15:clr>
        </p15:guide>
        <p15:guide id="9" orient="horz" pos="450">
          <p15:clr>
            <a:srgbClr val="A4A3A4"/>
          </p15:clr>
        </p15:guide>
        <p15:guide id="10" orient="horz" pos="1008">
          <p15:clr>
            <a:srgbClr val="A4A3A4"/>
          </p15:clr>
        </p15:guide>
        <p15:guide id="11" orient="horz" pos="1527">
          <p15:clr>
            <a:srgbClr val="A4A3A4"/>
          </p15:clr>
        </p15:guide>
        <p15:guide id="12" orient="horz" pos="2590">
          <p15:clr>
            <a:srgbClr val="A4A3A4"/>
          </p15:clr>
        </p15:guide>
        <p15:guide id="13" pos="2874">
          <p15:clr>
            <a:srgbClr val="A4A3A4"/>
          </p15:clr>
        </p15:guide>
        <p15:guide id="14" pos="19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0DF"/>
    <a:srgbClr val="BFBFBF"/>
    <a:srgbClr val="F6F6F6"/>
    <a:srgbClr val="F2F2F2"/>
    <a:srgbClr val="F5F5F5"/>
    <a:srgbClr val="FAFAFA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 autoAdjust="0"/>
    <p:restoredTop sz="93783" autoAdjust="0"/>
  </p:normalViewPr>
  <p:slideViewPr>
    <p:cSldViewPr snapToGrid="0">
      <p:cViewPr varScale="1">
        <p:scale>
          <a:sx n="107" d="100"/>
          <a:sy n="107" d="100"/>
        </p:scale>
        <p:origin x="1878" y="294"/>
      </p:cViewPr>
      <p:guideLst>
        <p:guide orient="horz" pos="3934"/>
        <p:guide orient="horz" pos="327"/>
        <p:guide orient="horz" pos="2022"/>
        <p:guide orient="horz" pos="4129"/>
        <p:guide orient="horz" pos="3004"/>
        <p:guide orient="horz" pos="2160"/>
        <p:guide pos="2880"/>
        <p:guide orient="horz" pos="3673"/>
        <p:guide orient="horz" pos="450"/>
        <p:guide orient="horz" pos="1008"/>
        <p:guide orient="horz" pos="1527"/>
        <p:guide orient="horz" pos="2590"/>
        <p:guide pos="2874"/>
        <p:guide pos="1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1C87-4FFF-D343-A8F5-E4E3063B81E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57253-BB54-F047-9FFF-B70F306C0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8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9918-6D2E-3F45-96D9-C75546A5F1E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BDC4-725E-FF46-9C84-488026B2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995233-2C4C-854D-B31C-3F9DD2468FC7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995233-2C4C-854D-B31C-3F9DD2468FC7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8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70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995233-2C4C-854D-B31C-3F9DD2468FC7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3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8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995233-2C4C-854D-B31C-3F9DD2468FC7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48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9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1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995233-2C4C-854D-B31C-3F9DD2468FC7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Calibri"/>
              <a:cs typeface="Calibri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/>
              <a:cs typeface="Calibri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2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3781F-0617-B941-A1F4-2EE40788F561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5246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54513"/>
            <a:ext cx="5019675" cy="41370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9071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108177" y="867485"/>
            <a:ext cx="4819675" cy="910654"/>
            <a:chOff x="4108177" y="867485"/>
            <a:chExt cx="4819675" cy="910654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4130260" y="899120"/>
              <a:ext cx="4726610" cy="878880"/>
            </a:xfrm>
            <a:prstGeom prst="roundRect">
              <a:avLst/>
            </a:prstGeom>
            <a:solidFill>
              <a:srgbClr val="1A17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177" y="867485"/>
              <a:ext cx="4819675" cy="9106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51" y="1778140"/>
            <a:ext cx="5752549" cy="2776744"/>
          </a:xfrm>
        </p:spPr>
        <p:txBody>
          <a:bodyPr/>
          <a:lstStyle>
            <a:lvl1pPr>
              <a:defRPr sz="4000" b="1" cap="all">
                <a:solidFill>
                  <a:schemeClr val="bg1"/>
                </a:solidFill>
                <a:effectLst>
                  <a:outerShdw blurRad="6350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451" y="4565650"/>
            <a:ext cx="5752549" cy="1752600"/>
          </a:xfrm>
        </p:spPr>
        <p:txBody>
          <a:bodyPr/>
          <a:lstStyle>
            <a:lvl1pPr marL="0" indent="0" algn="l">
              <a:buNone/>
              <a:defRPr b="1" i="1">
                <a:solidFill>
                  <a:schemeClr val="bg2"/>
                </a:solidFill>
                <a:effectLst>
                  <a:outerShdw blurRad="635000" dir="2700000" algn="tl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69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2" y="1935238"/>
            <a:ext cx="8468278" cy="3833737"/>
          </a:xfrm>
        </p:spPr>
        <p:txBody>
          <a:bodyPr anchor="b"/>
          <a:lstStyle>
            <a:lvl1pPr algn="l">
              <a:defRPr sz="72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2" y="5712356"/>
            <a:ext cx="8468278" cy="492503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4345" y="6492875"/>
            <a:ext cx="17891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1" name="Hexagon 60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3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5" name="Group 64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6" name="Hexagon 65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68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2" name="Hexagon 71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4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0" name="Group 89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1" name="Hexagon 90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2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4" name="Hexagon 93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6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9" name="Group 98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0" name="Hexagon 99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2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7" name="Hexagon 106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08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0" name="Hexagon 109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1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3" name="Hexagon 112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5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7" name="Group 116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18" name="Hexagon 117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0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4" name="Group 123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5" name="Hexagon 124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7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8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9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0" name="Group 129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1" name="Hexagon 130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3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4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5" name="Hexagon 134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Hexagon 135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Hexagon 136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4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3" name="Hexagon 62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5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7" name="Group 66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8" name="Hexagon 67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70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3" name="Group 72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4" name="Hexagon 73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6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2" name="Group 91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3" name="Hexagon 92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6" name="Hexagon 95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8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01" name="Group 100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2" name="Hexagon 101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4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6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7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9" name="Hexagon 108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10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2" name="Hexagon 111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3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5" name="Hexagon 114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7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20" name="Hexagon 119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2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5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6" name="Group 125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7" name="Hexagon 126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9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0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1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2" name="Group 131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3" name="Hexagon 132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5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7" name="Hexagon 136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Hexagon 146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Hexagon 147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9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1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7" name="Hexagon 6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9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12" name="Hexagon 11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14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18" name="Hexagon 17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20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6" name="Group 35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37" name="Hexagon 36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40" name="Hexagon 39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42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46" name="Hexagon 45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48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53" name="Hexagon 52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54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56" name="Hexagon 55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57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59" name="Hexagon 58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61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64" name="Hexagon 63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66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0" name="Group 69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71" name="Hexagon 70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73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74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75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76" name="Group 75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77" name="Hexagon 76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79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81" name="Hexagon 80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Hexagon 81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Hexagon 82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Hexagon 83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Hexagon 84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Hexagon 85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Hexagon 86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Hexagon 87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Hexagon 88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Hexagon 89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Hexagon 90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Hexagon 91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1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9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1" cy="8595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6350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raMedix icon-small ep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80" y="6551682"/>
            <a:ext cx="237434" cy="2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5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5667935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303" y="1600200"/>
            <a:ext cx="5667936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99238" y="0"/>
            <a:ext cx="2443237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1" name="Hexagon 60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3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5" name="Group 64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6" name="Hexagon 65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68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2" name="Hexagon 71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4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0" name="Group 89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1" name="Hexagon 90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2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4" name="Hexagon 93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6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9" name="Group 98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0" name="Hexagon 99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2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7" name="Hexagon 106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08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0" name="Hexagon 109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1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3" name="Hexagon 112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5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7" name="Group 116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18" name="Hexagon 117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0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4" name="Group 123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5" name="Hexagon 124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7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8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9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0" name="Group 129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1" name="Hexagon 130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3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4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5" name="Hexagon 134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Hexagon 135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Hexagon 136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5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5" y="294438"/>
            <a:ext cx="2837648" cy="859536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303" y="1600200"/>
            <a:ext cx="2837649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68952" y="0"/>
            <a:ext cx="5273523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1" name="Hexagon 60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3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5" name="Group 64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6" name="Hexagon 65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68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2" name="Hexagon 71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4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0" name="Group 89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1" name="Hexagon 90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2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4" name="Hexagon 93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6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9" name="Group 98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0" name="Hexagon 99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2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7" name="Hexagon 106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08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0" name="Hexagon 109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1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3" name="Hexagon 112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5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7" name="Group 116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18" name="Hexagon 117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0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4" name="Group 123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5" name="Hexagon 124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7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8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9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0" name="Group 129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1" name="Hexagon 130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3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4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5" name="Hexagon 134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Hexagon 135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Hexagon 136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424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1304" y="2999232"/>
            <a:ext cx="8111171" cy="859536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2" name="Hexagon 61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4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6" name="Group 65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7" name="Hexagon 66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69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3" name="Hexagon 72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5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1" name="Group 90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2" name="Hexagon 91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3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5" name="Hexagon 94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7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00" name="Group 99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1" name="Hexagon 100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3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6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7" name="Group 106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8" name="Hexagon 107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09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1" name="Hexagon 110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2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4" name="Hexagon 113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6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8" name="Group 117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19" name="Hexagon 118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1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5" name="Group 124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6" name="Hexagon 125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8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9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0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1" name="Group 130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2" name="Hexagon 131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4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5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6" name="Hexagon 135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Hexagon 136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Hexagon 146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7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No N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1304" y="2999232"/>
            <a:ext cx="8494776" cy="859536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009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58" name="Hexagon 57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0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2" name="Group 61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3" name="Hexagon 62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65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8" name="Group 67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69" name="Hexagon 68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1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87" name="Group 86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88" name="Hexagon 87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9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1" name="Hexagon 90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3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6" name="Group 95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97" name="Hexagon 96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99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3" name="Group 102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4" name="Hexagon 103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05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07" name="Hexagon 106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08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0" name="Hexagon 109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2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3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4" name="Group 113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15" name="Hexagon 114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17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9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0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1" name="Group 120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2" name="Hexagon 121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4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5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6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27" name="Group 126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28" name="Hexagon 127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0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1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2" name="Hexagon 131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Hexagon 132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Hexagon 133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Hexagon 134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Hexagon 135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Hexagon 136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7" y="867485"/>
            <a:ext cx="4819675" cy="910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51" y="1778140"/>
            <a:ext cx="5752549" cy="2776744"/>
          </a:xfrm>
        </p:spPr>
        <p:txBody>
          <a:bodyPr/>
          <a:lstStyle>
            <a:lvl1pPr>
              <a:defRPr sz="4000" b="1" cap="all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451" y="4565650"/>
            <a:ext cx="5752549" cy="1752600"/>
          </a:xfrm>
        </p:spPr>
        <p:txBody>
          <a:bodyPr/>
          <a:lstStyle>
            <a:lvl1pPr marL="0" indent="0" algn="l">
              <a:buNone/>
              <a:defRPr b="1" i="1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61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9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uraMedix icon-small ep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80" y="6551682"/>
            <a:ext cx="237434" cy="2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6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10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51" y="1778140"/>
            <a:ext cx="5752549" cy="2776744"/>
          </a:xfrm>
        </p:spPr>
        <p:txBody>
          <a:bodyPr/>
          <a:lstStyle>
            <a:lvl1pPr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451" y="4565650"/>
            <a:ext cx="5752549" cy="1752600"/>
          </a:xfrm>
        </p:spPr>
        <p:txBody>
          <a:bodyPr/>
          <a:lstStyle>
            <a:lvl1pPr marL="0" indent="0" algn="l">
              <a:buNone/>
              <a:defRPr b="1" i="1">
                <a:solidFill>
                  <a:srgbClr val="A0BD4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4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2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302" y="1600200"/>
            <a:ext cx="811117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0" name="Hexagon 59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2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4" name="Group 63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5" name="Hexagon 64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67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1" name="Hexagon 70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3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89" name="Group 88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0" name="Hexagon 89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1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3" name="Hexagon 92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5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8" name="Group 97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99" name="Hexagon 98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1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5" name="Group 104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6" name="Hexagon 105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07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8" name="Group 107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09" name="Hexagon 108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0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2" name="Hexagon 111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4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6" name="Group 115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17" name="Hexagon 116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19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0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3" name="Group 122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4" name="Hexagon 123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5" name="Group 124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6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7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28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29" name="Group 128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0" name="Hexagon 129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2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" name="Hexagon 3"/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Hexagon 133"/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Hexagon 134"/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Hexagon 135"/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Hexagon 136"/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/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/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/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/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/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/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/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3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1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93144" y="1600200"/>
            <a:ext cx="5249332" cy="47981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605974"/>
            <a:ext cx="3011714" cy="479240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3" name="Hexagon 62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5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7" name="Group 66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8" name="Hexagon 67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70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3" name="Group 72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4" name="Hexagon 73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6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2" name="Group 91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3" name="Hexagon 92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6" name="Hexagon 95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8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01" name="Group 100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2" name="Hexagon 101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4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6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7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9" name="Hexagon 108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10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2" name="Hexagon 111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3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5" name="Hexagon 114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7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20" name="Hexagon 119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2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5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6" name="Group 125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7" name="Hexagon 126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9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0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1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2" name="Group 131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3" name="Hexagon 132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5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7" name="Hexagon 136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Hexagon 146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Hexagon 147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3011714" cy="23582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1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93144" y="1600200"/>
            <a:ext cx="5249332" cy="47981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4040100"/>
            <a:ext cx="3011714" cy="235828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3" name="Hexagon 62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5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7" name="Group 66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8" name="Hexagon 67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70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3" name="Group 72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4" name="Hexagon 73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6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2" name="Group 91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3" name="Hexagon 92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6" name="Hexagon 95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8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01" name="Group 100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2" name="Hexagon 101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4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6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7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09" name="Hexagon 108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10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2" name="Hexagon 111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3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5" name="Hexagon 114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7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20" name="Hexagon 119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2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5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6" name="Group 125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7" name="Hexagon 126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29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0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1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2" name="Group 131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3" name="Hexagon 132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5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7" name="Hexagon 136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Hexagon 137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Hexagon 146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Hexagon 147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3011714" cy="15524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1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93144" y="1600200"/>
            <a:ext cx="5249332" cy="47981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227719"/>
            <a:ext cx="3011714" cy="15463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4849092"/>
            <a:ext cx="3011714" cy="154929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8598396" y="4169366"/>
            <a:ext cx="425911" cy="367164"/>
            <a:chOff x="8598396" y="4169366"/>
            <a:chExt cx="425911" cy="367164"/>
          </a:xfrm>
        </p:grpSpPr>
        <p:sp>
          <p:nvSpPr>
            <p:cNvPr id="64" name="Hexagon 63"/>
            <p:cNvSpPr/>
            <p:nvPr/>
          </p:nvSpPr>
          <p:spPr>
            <a:xfrm>
              <a:off x="8598396" y="4169366"/>
              <a:ext cx="425911" cy="367164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8680834" y="4240480"/>
              <a:ext cx="261035" cy="204481"/>
              <a:chOff x="5832037" y="5626538"/>
              <a:chExt cx="397744" cy="311572"/>
            </a:xfrm>
          </p:grpSpPr>
          <p:sp>
            <p:nvSpPr>
              <p:cNvPr id="66" name="AutoShape 77"/>
              <p:cNvSpPr>
                <a:spLocks/>
              </p:cNvSpPr>
              <p:nvPr/>
            </p:nvSpPr>
            <p:spPr bwMode="auto">
              <a:xfrm>
                <a:off x="6042310" y="5779710"/>
                <a:ext cx="187471" cy="158400"/>
              </a:xfrm>
              <a:custGeom>
                <a:avLst/>
                <a:gdLst/>
                <a:ahLst/>
                <a:cxnLst/>
                <a:rect l="0" t="0" r="r" b="b"/>
                <a:pathLst>
                  <a:path w="20444" h="21600">
                    <a:moveTo>
                      <a:pt x="15403" y="0"/>
                    </a:moveTo>
                    <a:cubicBezTo>
                      <a:pt x="15042" y="1402"/>
                      <a:pt x="14505" y="2729"/>
                      <a:pt x="13777" y="3902"/>
                    </a:cubicBezTo>
                    <a:cubicBezTo>
                      <a:pt x="10829" y="8655"/>
                      <a:pt x="5336" y="11865"/>
                      <a:pt x="0" y="13137"/>
                    </a:cubicBezTo>
                    <a:cubicBezTo>
                      <a:pt x="1720" y="15335"/>
                      <a:pt x="4488" y="16797"/>
                      <a:pt x="7131" y="17346"/>
                    </a:cubicBezTo>
                    <a:cubicBezTo>
                      <a:pt x="7575" y="17438"/>
                      <a:pt x="8615" y="17468"/>
                      <a:pt x="8615" y="17468"/>
                    </a:cubicBezTo>
                    <a:cubicBezTo>
                      <a:pt x="9369" y="17810"/>
                      <a:pt x="10038" y="19292"/>
                      <a:pt x="10796" y="20020"/>
                    </a:cubicBezTo>
                    <a:cubicBezTo>
                      <a:pt x="11636" y="20827"/>
                      <a:pt x="12407" y="21354"/>
                      <a:pt x="13675" y="21600"/>
                    </a:cubicBezTo>
                    <a:cubicBezTo>
                      <a:pt x="13675" y="21600"/>
                      <a:pt x="13120" y="20436"/>
                      <a:pt x="12803" y="19777"/>
                    </a:cubicBezTo>
                    <a:cubicBezTo>
                      <a:pt x="12455" y="19056"/>
                      <a:pt x="12178" y="18256"/>
                      <a:pt x="12017" y="17468"/>
                    </a:cubicBezTo>
                    <a:cubicBezTo>
                      <a:pt x="15582" y="16327"/>
                      <a:pt x="18687" y="14396"/>
                      <a:pt x="19957" y="10540"/>
                    </a:cubicBezTo>
                    <a:cubicBezTo>
                      <a:pt x="21600" y="5551"/>
                      <a:pt x="18831" y="1943"/>
                      <a:pt x="15403" y="0"/>
                    </a:cubicBezTo>
                    <a:close/>
                    <a:moveTo>
                      <a:pt x="15403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AutoShape 78"/>
              <p:cNvSpPr>
                <a:spLocks/>
              </p:cNvSpPr>
              <p:nvPr/>
            </p:nvSpPr>
            <p:spPr bwMode="auto">
              <a:xfrm>
                <a:off x="5832037" y="5626538"/>
                <a:ext cx="336646" cy="282511"/>
              </a:xfrm>
              <a:custGeom>
                <a:avLst/>
                <a:gdLst/>
                <a:ahLst/>
                <a:cxnLst/>
                <a:rect l="0" t="0" r="r" b="b"/>
                <a:pathLst>
                  <a:path w="19556" h="21311">
                    <a:moveTo>
                      <a:pt x="18301" y="4168"/>
                    </a:moveTo>
                    <a:cubicBezTo>
                      <a:pt x="16391" y="1387"/>
                      <a:pt x="12385" y="-289"/>
                      <a:pt x="8826" y="41"/>
                    </a:cubicBezTo>
                    <a:cubicBezTo>
                      <a:pt x="4652" y="428"/>
                      <a:pt x="-1715" y="4428"/>
                      <a:pt x="429" y="11196"/>
                    </a:cubicBezTo>
                    <a:cubicBezTo>
                      <a:pt x="1551" y="14735"/>
                      <a:pt x="4292" y="16507"/>
                      <a:pt x="7439" y="17554"/>
                    </a:cubicBezTo>
                    <a:cubicBezTo>
                      <a:pt x="7328" y="18122"/>
                      <a:pt x="7152" y="18695"/>
                      <a:pt x="6934" y="19236"/>
                    </a:cubicBezTo>
                    <a:cubicBezTo>
                      <a:pt x="6781" y="19797"/>
                      <a:pt x="6579" y="20350"/>
                      <a:pt x="6341" y="20864"/>
                    </a:cubicBezTo>
                    <a:cubicBezTo>
                      <a:pt x="6279" y="20997"/>
                      <a:pt x="6208" y="21151"/>
                      <a:pt x="6134" y="21311"/>
                    </a:cubicBezTo>
                    <a:cubicBezTo>
                      <a:pt x="7160" y="21072"/>
                      <a:pt x="7812" y="20601"/>
                      <a:pt x="8518" y="19896"/>
                    </a:cubicBezTo>
                    <a:cubicBezTo>
                      <a:pt x="9187" y="19228"/>
                      <a:pt x="9777" y="17868"/>
                      <a:pt x="10443" y="17554"/>
                    </a:cubicBezTo>
                    <a:cubicBezTo>
                      <a:pt x="10443" y="17554"/>
                      <a:pt x="11156" y="17533"/>
                      <a:pt x="11593" y="17470"/>
                    </a:cubicBezTo>
                    <a:cubicBezTo>
                      <a:pt x="11652" y="17461"/>
                      <a:pt x="11706" y="17452"/>
                      <a:pt x="11753" y="17442"/>
                    </a:cubicBezTo>
                    <a:cubicBezTo>
                      <a:pt x="14352" y="16881"/>
                      <a:pt x="17091" y="15283"/>
                      <a:pt x="18532" y="12869"/>
                    </a:cubicBezTo>
                    <a:cubicBezTo>
                      <a:pt x="18852" y="12333"/>
                      <a:pt x="19093" y="11731"/>
                      <a:pt x="19261" y="11095"/>
                    </a:cubicBezTo>
                    <a:cubicBezTo>
                      <a:pt x="19885" y="8739"/>
                      <a:pt x="19496" y="5908"/>
                      <a:pt x="18301" y="4168"/>
                    </a:cubicBezTo>
                    <a:close/>
                    <a:moveTo>
                      <a:pt x="18301" y="41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8" name="Group 67"/>
          <p:cNvGrpSpPr/>
          <p:nvPr userDrawn="1"/>
        </p:nvGrpSpPr>
        <p:grpSpPr>
          <a:xfrm>
            <a:off x="8598396" y="2152206"/>
            <a:ext cx="425911" cy="367164"/>
            <a:chOff x="8598396" y="2152206"/>
            <a:chExt cx="425911" cy="367164"/>
          </a:xfrm>
        </p:grpSpPr>
        <p:sp>
          <p:nvSpPr>
            <p:cNvPr id="69" name="Hexagon 68"/>
            <p:cNvSpPr/>
            <p:nvPr/>
          </p:nvSpPr>
          <p:spPr>
            <a:xfrm>
              <a:off x="8598396" y="2152206"/>
              <a:ext cx="425911" cy="367164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698522" y="2182102"/>
              <a:ext cx="225659" cy="294244"/>
              <a:chOff x="5942240" y="3759273"/>
              <a:chExt cx="359420" cy="468658"/>
            </a:xfrm>
          </p:grpSpPr>
          <p:sp>
            <p:nvSpPr>
              <p:cNvPr id="71" name="AutoShape 1"/>
              <p:cNvSpPr>
                <a:spLocks/>
              </p:cNvSpPr>
              <p:nvPr/>
            </p:nvSpPr>
            <p:spPr bwMode="auto">
              <a:xfrm>
                <a:off x="6030260" y="3759273"/>
                <a:ext cx="214021" cy="209307"/>
              </a:xfrm>
              <a:custGeom>
                <a:avLst/>
                <a:gdLst/>
                <a:ahLst/>
                <a:cxnLst/>
                <a:rect l="0" t="0" r="r" b="b"/>
                <a:pathLst>
                  <a:path w="21540" h="21162">
                    <a:moveTo>
                      <a:pt x="1111" y="17623"/>
                    </a:moveTo>
                    <a:cubicBezTo>
                      <a:pt x="892" y="18077"/>
                      <a:pt x="863" y="18601"/>
                      <a:pt x="1029" y="19077"/>
                    </a:cubicBezTo>
                    <a:cubicBezTo>
                      <a:pt x="1194" y="19553"/>
                      <a:pt x="1545" y="19945"/>
                      <a:pt x="1999" y="20164"/>
                    </a:cubicBezTo>
                    <a:lnTo>
                      <a:pt x="3685" y="20975"/>
                    </a:lnTo>
                    <a:cubicBezTo>
                      <a:pt x="4625" y="21427"/>
                      <a:pt x="5754" y="21033"/>
                      <a:pt x="6210" y="20089"/>
                    </a:cubicBezTo>
                    <a:lnTo>
                      <a:pt x="6378" y="19740"/>
                    </a:lnTo>
                    <a:lnTo>
                      <a:pt x="6591" y="19841"/>
                    </a:lnTo>
                    <a:cubicBezTo>
                      <a:pt x="7532" y="20294"/>
                      <a:pt x="8659" y="19896"/>
                      <a:pt x="9115" y="18954"/>
                    </a:cubicBezTo>
                    <a:lnTo>
                      <a:pt x="11650" y="13701"/>
                    </a:lnTo>
                    <a:cubicBezTo>
                      <a:pt x="13036" y="14482"/>
                      <a:pt x="14491" y="15542"/>
                      <a:pt x="15523" y="16937"/>
                    </a:cubicBezTo>
                    <a:cubicBezTo>
                      <a:pt x="16952" y="15631"/>
                      <a:pt x="18847" y="14838"/>
                      <a:pt x="20929" y="14838"/>
                    </a:cubicBezTo>
                    <a:cubicBezTo>
                      <a:pt x="21137" y="14838"/>
                      <a:pt x="21340" y="14849"/>
                      <a:pt x="21540" y="14864"/>
                    </a:cubicBezTo>
                    <a:cubicBezTo>
                      <a:pt x="19805" y="11684"/>
                      <a:pt x="16907" y="9525"/>
                      <a:pt x="14336" y="8134"/>
                    </a:cubicBezTo>
                    <a:lnTo>
                      <a:pt x="15458" y="5802"/>
                    </a:lnTo>
                    <a:cubicBezTo>
                      <a:pt x="15676" y="5346"/>
                      <a:pt x="15707" y="4820"/>
                      <a:pt x="15543" y="4345"/>
                    </a:cubicBezTo>
                    <a:cubicBezTo>
                      <a:pt x="15377" y="3868"/>
                      <a:pt x="15027" y="3477"/>
                      <a:pt x="14571" y="3257"/>
                    </a:cubicBezTo>
                    <a:lnTo>
                      <a:pt x="14373" y="3161"/>
                    </a:lnTo>
                    <a:cubicBezTo>
                      <a:pt x="14515" y="2864"/>
                      <a:pt x="14534" y="2523"/>
                      <a:pt x="14426" y="2212"/>
                    </a:cubicBezTo>
                    <a:cubicBezTo>
                      <a:pt x="14319" y="1901"/>
                      <a:pt x="14089" y="1646"/>
                      <a:pt x="13796" y="1503"/>
                    </a:cubicBezTo>
                    <a:lnTo>
                      <a:pt x="10925" y="122"/>
                    </a:lnTo>
                    <a:cubicBezTo>
                      <a:pt x="10308" y="-173"/>
                      <a:pt x="9568" y="86"/>
                      <a:pt x="9270" y="705"/>
                    </a:cubicBezTo>
                    <a:lnTo>
                      <a:pt x="9055" y="601"/>
                    </a:lnTo>
                    <a:cubicBezTo>
                      <a:pt x="8113" y="148"/>
                      <a:pt x="6984" y="546"/>
                      <a:pt x="6529" y="1488"/>
                    </a:cubicBezTo>
                    <a:lnTo>
                      <a:pt x="189" y="14645"/>
                    </a:lnTo>
                    <a:cubicBezTo>
                      <a:pt x="-30" y="15100"/>
                      <a:pt x="-60" y="15625"/>
                      <a:pt x="105" y="16100"/>
                    </a:cubicBezTo>
                    <a:cubicBezTo>
                      <a:pt x="272" y="16577"/>
                      <a:pt x="621" y="16968"/>
                      <a:pt x="1076" y="17188"/>
                    </a:cubicBezTo>
                    <a:lnTo>
                      <a:pt x="1275" y="17283"/>
                    </a:lnTo>
                    <a:cubicBezTo>
                      <a:pt x="1275" y="17283"/>
                      <a:pt x="1111" y="17623"/>
                      <a:pt x="1111" y="17623"/>
                    </a:cubicBezTo>
                    <a:close/>
                    <a:moveTo>
                      <a:pt x="1111" y="1762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AutoShape 2"/>
              <p:cNvSpPr>
                <a:spLocks/>
              </p:cNvSpPr>
              <p:nvPr/>
            </p:nvSpPr>
            <p:spPr bwMode="auto">
              <a:xfrm>
                <a:off x="5942240" y="4040106"/>
                <a:ext cx="299945" cy="18782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419" y="413"/>
                    </a:moveTo>
                    <a:cubicBezTo>
                      <a:pt x="17186" y="1092"/>
                      <a:pt x="16913" y="1748"/>
                      <a:pt x="16574" y="2352"/>
                    </a:cubicBezTo>
                    <a:cubicBezTo>
                      <a:pt x="15751" y="3822"/>
                      <a:pt x="14650" y="4854"/>
                      <a:pt x="13261" y="5446"/>
                    </a:cubicBezTo>
                    <a:lnTo>
                      <a:pt x="13261" y="3324"/>
                    </a:lnTo>
                    <a:lnTo>
                      <a:pt x="14389" y="3324"/>
                    </a:lnTo>
                    <a:lnTo>
                      <a:pt x="14389" y="1408"/>
                    </a:lnTo>
                    <a:cubicBezTo>
                      <a:pt x="14389" y="630"/>
                      <a:pt x="13992" y="0"/>
                      <a:pt x="13505" y="0"/>
                    </a:cubicBezTo>
                    <a:lnTo>
                      <a:pt x="3988" y="0"/>
                    </a:lnTo>
                    <a:cubicBezTo>
                      <a:pt x="3501" y="0"/>
                      <a:pt x="3106" y="630"/>
                      <a:pt x="3106" y="1408"/>
                    </a:cubicBezTo>
                    <a:lnTo>
                      <a:pt x="3106" y="3324"/>
                    </a:lnTo>
                    <a:lnTo>
                      <a:pt x="5060" y="3324"/>
                    </a:lnTo>
                    <a:lnTo>
                      <a:pt x="5102" y="3324"/>
                    </a:lnTo>
                    <a:lnTo>
                      <a:pt x="5102" y="14351"/>
                    </a:lnTo>
                    <a:cubicBezTo>
                      <a:pt x="5088" y="14362"/>
                      <a:pt x="5075" y="14368"/>
                      <a:pt x="5060" y="14379"/>
                    </a:cubicBezTo>
                    <a:cubicBezTo>
                      <a:pt x="2889" y="15770"/>
                      <a:pt x="1098" y="18278"/>
                      <a:pt x="0" y="21600"/>
                    </a:cubicBezTo>
                    <a:lnTo>
                      <a:pt x="17525" y="21600"/>
                    </a:lnTo>
                    <a:cubicBezTo>
                      <a:pt x="16562" y="18694"/>
                      <a:pt x="15068" y="16421"/>
                      <a:pt x="13256" y="14954"/>
                    </a:cubicBezTo>
                    <a:cubicBezTo>
                      <a:pt x="13215" y="14919"/>
                      <a:pt x="13172" y="14890"/>
                      <a:pt x="13131" y="14856"/>
                    </a:cubicBezTo>
                    <a:cubicBezTo>
                      <a:pt x="13175" y="14890"/>
                      <a:pt x="13218" y="14919"/>
                      <a:pt x="13261" y="14956"/>
                    </a:cubicBezTo>
                    <a:lnTo>
                      <a:pt x="13261" y="12651"/>
                    </a:lnTo>
                    <a:cubicBezTo>
                      <a:pt x="15953" y="11864"/>
                      <a:pt x="18206" y="9985"/>
                      <a:pt x="19858" y="7027"/>
                    </a:cubicBezTo>
                    <a:cubicBezTo>
                      <a:pt x="20607" y="5690"/>
                      <a:pt x="21171" y="4238"/>
                      <a:pt x="21600" y="2772"/>
                    </a:cubicBezTo>
                    <a:cubicBezTo>
                      <a:pt x="21494" y="2782"/>
                      <a:pt x="21386" y="2787"/>
                      <a:pt x="21278" y="2787"/>
                    </a:cubicBezTo>
                    <a:cubicBezTo>
                      <a:pt x="19793" y="2787"/>
                      <a:pt x="18438" y="1887"/>
                      <a:pt x="17419" y="413"/>
                    </a:cubicBezTo>
                    <a:close/>
                    <a:moveTo>
                      <a:pt x="17419" y="41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AutoShape 3"/>
              <p:cNvSpPr>
                <a:spLocks/>
              </p:cNvSpPr>
              <p:nvPr/>
            </p:nvSpPr>
            <p:spPr bwMode="auto">
              <a:xfrm>
                <a:off x="6172776" y="3920645"/>
                <a:ext cx="128884" cy="12809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5" y="0"/>
                    </a:moveTo>
                    <a:cubicBezTo>
                      <a:pt x="4846" y="0"/>
                      <a:pt x="0" y="4845"/>
                      <a:pt x="0" y="10804"/>
                    </a:cubicBezTo>
                    <a:cubicBezTo>
                      <a:pt x="0" y="16761"/>
                      <a:pt x="4846" y="21600"/>
                      <a:pt x="10795" y="21600"/>
                    </a:cubicBezTo>
                    <a:cubicBezTo>
                      <a:pt x="16757" y="21600"/>
                      <a:pt x="21600" y="16761"/>
                      <a:pt x="21600" y="10804"/>
                    </a:cubicBezTo>
                    <a:cubicBezTo>
                      <a:pt x="21600" y="4845"/>
                      <a:pt x="16759" y="0"/>
                      <a:pt x="10795" y="0"/>
                    </a:cubicBezTo>
                    <a:close/>
                    <a:moveTo>
                      <a:pt x="1079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4" name="Group 73"/>
          <p:cNvGrpSpPr/>
          <p:nvPr userDrawn="1"/>
        </p:nvGrpSpPr>
        <p:grpSpPr>
          <a:xfrm>
            <a:off x="8598396" y="2959070"/>
            <a:ext cx="425911" cy="367164"/>
            <a:chOff x="8598396" y="2959070"/>
            <a:chExt cx="425911" cy="367164"/>
          </a:xfrm>
        </p:grpSpPr>
        <p:sp>
          <p:nvSpPr>
            <p:cNvPr id="75" name="Hexagon 74"/>
            <p:cNvSpPr/>
            <p:nvPr/>
          </p:nvSpPr>
          <p:spPr>
            <a:xfrm>
              <a:off x="8598396" y="2959070"/>
              <a:ext cx="425911" cy="36716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8691890" y="3020333"/>
              <a:ext cx="238923" cy="266556"/>
              <a:chOff x="4372772" y="4686530"/>
              <a:chExt cx="345820" cy="385850"/>
            </a:xfrm>
          </p:grpSpPr>
          <p:sp>
            <p:nvSpPr>
              <p:cNvPr id="77" name="AutoShape 27"/>
              <p:cNvSpPr>
                <a:spLocks/>
              </p:cNvSpPr>
              <p:nvPr/>
            </p:nvSpPr>
            <p:spPr bwMode="auto">
              <a:xfrm>
                <a:off x="4372772" y="4686530"/>
                <a:ext cx="345820" cy="1231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307">
                    <a:moveTo>
                      <a:pt x="11293" y="8127"/>
                    </a:moveTo>
                    <a:cubicBezTo>
                      <a:pt x="11293" y="9763"/>
                      <a:pt x="11293" y="11335"/>
                      <a:pt x="11293" y="12934"/>
                    </a:cubicBezTo>
                    <a:cubicBezTo>
                      <a:pt x="11646" y="12788"/>
                      <a:pt x="11962" y="12485"/>
                      <a:pt x="12205" y="11766"/>
                    </a:cubicBezTo>
                    <a:cubicBezTo>
                      <a:pt x="12424" y="11119"/>
                      <a:pt x="12461" y="10326"/>
                      <a:pt x="12295" y="9632"/>
                    </a:cubicBezTo>
                    <a:cubicBezTo>
                      <a:pt x="12064" y="8668"/>
                      <a:pt x="11708" y="8322"/>
                      <a:pt x="11293" y="8127"/>
                    </a:cubicBezTo>
                    <a:close/>
                    <a:moveTo>
                      <a:pt x="10334" y="8272"/>
                    </a:moveTo>
                    <a:cubicBezTo>
                      <a:pt x="9988" y="8245"/>
                      <a:pt x="9551" y="8835"/>
                      <a:pt x="9359" y="9562"/>
                    </a:cubicBezTo>
                    <a:cubicBezTo>
                      <a:pt x="9179" y="10249"/>
                      <a:pt x="9174" y="10999"/>
                      <a:pt x="9364" y="11668"/>
                    </a:cubicBezTo>
                    <a:cubicBezTo>
                      <a:pt x="9610" y="12534"/>
                      <a:pt x="9955" y="12860"/>
                      <a:pt x="10334" y="13013"/>
                    </a:cubicBezTo>
                    <a:cubicBezTo>
                      <a:pt x="10334" y="11395"/>
                      <a:pt x="10334" y="9832"/>
                      <a:pt x="10334" y="8272"/>
                    </a:cubicBezTo>
                    <a:close/>
                    <a:moveTo>
                      <a:pt x="11952" y="7676"/>
                    </a:moveTo>
                    <a:cubicBezTo>
                      <a:pt x="11938" y="5260"/>
                      <a:pt x="12447" y="3927"/>
                      <a:pt x="13176" y="3155"/>
                    </a:cubicBezTo>
                    <a:cubicBezTo>
                      <a:pt x="14035" y="2244"/>
                      <a:pt x="14891" y="2389"/>
                      <a:pt x="15707" y="3620"/>
                    </a:cubicBezTo>
                    <a:cubicBezTo>
                      <a:pt x="15995" y="4054"/>
                      <a:pt x="16221" y="4673"/>
                      <a:pt x="16394" y="5460"/>
                    </a:cubicBezTo>
                    <a:cubicBezTo>
                      <a:pt x="16743" y="7048"/>
                      <a:pt x="17261" y="8128"/>
                      <a:pt x="17842" y="8993"/>
                    </a:cubicBezTo>
                    <a:cubicBezTo>
                      <a:pt x="18785" y="10398"/>
                      <a:pt x="19805" y="11090"/>
                      <a:pt x="20864" y="11391"/>
                    </a:cubicBezTo>
                    <a:cubicBezTo>
                      <a:pt x="21102" y="11458"/>
                      <a:pt x="21341" y="11491"/>
                      <a:pt x="21600" y="11544"/>
                    </a:cubicBezTo>
                    <a:cubicBezTo>
                      <a:pt x="21571" y="11679"/>
                      <a:pt x="21553" y="11789"/>
                      <a:pt x="21526" y="11884"/>
                    </a:cubicBezTo>
                    <a:cubicBezTo>
                      <a:pt x="21178" y="13143"/>
                      <a:pt x="20771" y="14232"/>
                      <a:pt x="20312" y="15183"/>
                    </a:cubicBezTo>
                    <a:cubicBezTo>
                      <a:pt x="20171" y="15475"/>
                      <a:pt x="20040" y="15536"/>
                      <a:pt x="19874" y="15425"/>
                    </a:cubicBezTo>
                    <a:cubicBezTo>
                      <a:pt x="19241" y="15000"/>
                      <a:pt x="18646" y="14307"/>
                      <a:pt x="18096" y="13368"/>
                    </a:cubicBezTo>
                    <a:cubicBezTo>
                      <a:pt x="17449" y="12262"/>
                      <a:pt x="16825" y="11047"/>
                      <a:pt x="16175" y="9849"/>
                    </a:cubicBezTo>
                    <a:cubicBezTo>
                      <a:pt x="15613" y="11447"/>
                      <a:pt x="14864" y="11963"/>
                      <a:pt x="14032" y="11870"/>
                    </a:cubicBezTo>
                    <a:cubicBezTo>
                      <a:pt x="14130" y="14010"/>
                      <a:pt x="13717" y="15327"/>
                      <a:pt x="13118" y="16321"/>
                    </a:cubicBezTo>
                    <a:cubicBezTo>
                      <a:pt x="12632" y="17129"/>
                      <a:pt x="12093" y="17495"/>
                      <a:pt x="11530" y="17617"/>
                    </a:cubicBezTo>
                    <a:cubicBezTo>
                      <a:pt x="11449" y="17635"/>
                      <a:pt x="11368" y="17643"/>
                      <a:pt x="11273" y="17658"/>
                    </a:cubicBezTo>
                    <a:cubicBezTo>
                      <a:pt x="11267" y="17838"/>
                      <a:pt x="11263" y="17992"/>
                      <a:pt x="11255" y="18241"/>
                    </a:cubicBezTo>
                    <a:cubicBezTo>
                      <a:pt x="12337" y="18103"/>
                      <a:pt x="13299" y="17366"/>
                      <a:pt x="13990" y="14962"/>
                    </a:cubicBezTo>
                    <a:cubicBezTo>
                      <a:pt x="14345" y="15965"/>
                      <a:pt x="14704" y="16980"/>
                      <a:pt x="15097" y="18091"/>
                    </a:cubicBezTo>
                    <a:cubicBezTo>
                      <a:pt x="14803" y="18771"/>
                      <a:pt x="14474" y="19530"/>
                      <a:pt x="14088" y="20422"/>
                    </a:cubicBezTo>
                    <a:cubicBezTo>
                      <a:pt x="14025" y="20153"/>
                      <a:pt x="13988" y="19942"/>
                      <a:pt x="13934" y="19775"/>
                    </a:cubicBezTo>
                    <a:cubicBezTo>
                      <a:pt x="13574" y="18670"/>
                      <a:pt x="13124" y="18424"/>
                      <a:pt x="12618" y="18745"/>
                    </a:cubicBezTo>
                    <a:cubicBezTo>
                      <a:pt x="12141" y="19047"/>
                      <a:pt x="11736" y="19781"/>
                      <a:pt x="11315" y="20417"/>
                    </a:cubicBezTo>
                    <a:cubicBezTo>
                      <a:pt x="11291" y="20454"/>
                      <a:pt x="11268" y="20517"/>
                      <a:pt x="11253" y="20582"/>
                    </a:cubicBezTo>
                    <a:cubicBezTo>
                      <a:pt x="11038" y="21508"/>
                      <a:pt x="10600" y="21556"/>
                      <a:pt x="10377" y="20677"/>
                    </a:cubicBezTo>
                    <a:cubicBezTo>
                      <a:pt x="10364" y="20625"/>
                      <a:pt x="10349" y="20566"/>
                      <a:pt x="10330" y="20537"/>
                    </a:cubicBezTo>
                    <a:cubicBezTo>
                      <a:pt x="9868" y="19839"/>
                      <a:pt x="9427" y="19019"/>
                      <a:pt x="8893" y="18765"/>
                    </a:cubicBezTo>
                    <a:cubicBezTo>
                      <a:pt x="8425" y="18543"/>
                      <a:pt x="8025" y="18857"/>
                      <a:pt x="7692" y="19823"/>
                    </a:cubicBezTo>
                    <a:cubicBezTo>
                      <a:pt x="7487" y="20419"/>
                      <a:pt x="7538" y="20401"/>
                      <a:pt x="7297" y="19938"/>
                    </a:cubicBezTo>
                    <a:cubicBezTo>
                      <a:pt x="7129" y="19614"/>
                      <a:pt x="6972" y="19247"/>
                      <a:pt x="6813" y="18887"/>
                    </a:cubicBezTo>
                    <a:cubicBezTo>
                      <a:pt x="6705" y="18640"/>
                      <a:pt x="6602" y="18373"/>
                      <a:pt x="6511" y="18151"/>
                    </a:cubicBezTo>
                    <a:cubicBezTo>
                      <a:pt x="6903" y="17073"/>
                      <a:pt x="7270" y="16063"/>
                      <a:pt x="7636" y="15055"/>
                    </a:cubicBezTo>
                    <a:cubicBezTo>
                      <a:pt x="8373" y="17266"/>
                      <a:pt x="9324" y="18416"/>
                      <a:pt x="10353" y="18291"/>
                    </a:cubicBezTo>
                    <a:cubicBezTo>
                      <a:pt x="10353" y="18127"/>
                      <a:pt x="10353" y="17961"/>
                      <a:pt x="10353" y="17803"/>
                    </a:cubicBezTo>
                    <a:cubicBezTo>
                      <a:pt x="10046" y="17674"/>
                      <a:pt x="9738" y="17593"/>
                      <a:pt x="9438" y="17408"/>
                    </a:cubicBezTo>
                    <a:cubicBezTo>
                      <a:pt x="8903" y="17078"/>
                      <a:pt x="8413" y="16471"/>
                      <a:pt x="8019" y="15382"/>
                    </a:cubicBezTo>
                    <a:cubicBezTo>
                      <a:pt x="7684" y="14459"/>
                      <a:pt x="7514" y="13365"/>
                      <a:pt x="7593" y="11971"/>
                    </a:cubicBezTo>
                    <a:cubicBezTo>
                      <a:pt x="6775" y="12017"/>
                      <a:pt x="6019" y="11564"/>
                      <a:pt x="5416" y="9829"/>
                    </a:cubicBezTo>
                    <a:cubicBezTo>
                      <a:pt x="5287" y="10109"/>
                      <a:pt x="5161" y="10388"/>
                      <a:pt x="5032" y="10661"/>
                    </a:cubicBezTo>
                    <a:cubicBezTo>
                      <a:pt x="4163" y="12507"/>
                      <a:pt x="3253" y="14174"/>
                      <a:pt x="2203" y="15121"/>
                    </a:cubicBezTo>
                    <a:cubicBezTo>
                      <a:pt x="1394" y="15850"/>
                      <a:pt x="1587" y="15873"/>
                      <a:pt x="956" y="14462"/>
                    </a:cubicBezTo>
                    <a:cubicBezTo>
                      <a:pt x="711" y="13914"/>
                      <a:pt x="502" y="13241"/>
                      <a:pt x="284" y="12608"/>
                    </a:cubicBezTo>
                    <a:cubicBezTo>
                      <a:pt x="187" y="12328"/>
                      <a:pt x="108" y="12005"/>
                      <a:pt x="0" y="11632"/>
                    </a:cubicBezTo>
                    <a:cubicBezTo>
                      <a:pt x="245" y="11581"/>
                      <a:pt x="463" y="11547"/>
                      <a:pt x="680" y="11490"/>
                    </a:cubicBezTo>
                    <a:cubicBezTo>
                      <a:pt x="1745" y="11208"/>
                      <a:pt x="2773" y="10535"/>
                      <a:pt x="3727" y="9147"/>
                    </a:cubicBezTo>
                    <a:cubicBezTo>
                      <a:pt x="4370" y="8211"/>
                      <a:pt x="4911" y="6979"/>
                      <a:pt x="5304" y="5234"/>
                    </a:cubicBezTo>
                    <a:cubicBezTo>
                      <a:pt x="5612" y="3868"/>
                      <a:pt x="6121" y="3225"/>
                      <a:pt x="6675" y="2890"/>
                    </a:cubicBezTo>
                    <a:cubicBezTo>
                      <a:pt x="7361" y="2475"/>
                      <a:pt x="8032" y="2608"/>
                      <a:pt x="8663" y="3496"/>
                    </a:cubicBezTo>
                    <a:cubicBezTo>
                      <a:pt x="9273" y="4352"/>
                      <a:pt x="9686" y="5607"/>
                      <a:pt x="9664" y="7647"/>
                    </a:cubicBezTo>
                    <a:cubicBezTo>
                      <a:pt x="9663" y="7675"/>
                      <a:pt x="9674" y="7703"/>
                      <a:pt x="9683" y="7750"/>
                    </a:cubicBezTo>
                    <a:cubicBezTo>
                      <a:pt x="9888" y="7694"/>
                      <a:pt x="10097" y="7638"/>
                      <a:pt x="10325" y="7577"/>
                    </a:cubicBezTo>
                    <a:cubicBezTo>
                      <a:pt x="10325" y="7122"/>
                      <a:pt x="10334" y="6671"/>
                      <a:pt x="10319" y="6227"/>
                    </a:cubicBezTo>
                    <a:cubicBezTo>
                      <a:pt x="10315" y="6095"/>
                      <a:pt x="10251" y="5950"/>
                      <a:pt x="10202" y="5863"/>
                    </a:cubicBezTo>
                    <a:cubicBezTo>
                      <a:pt x="9750" y="5052"/>
                      <a:pt x="9555" y="3610"/>
                      <a:pt x="9714" y="2219"/>
                    </a:cubicBezTo>
                    <a:cubicBezTo>
                      <a:pt x="9870" y="846"/>
                      <a:pt x="10326" y="-44"/>
                      <a:pt x="10850" y="2"/>
                    </a:cubicBezTo>
                    <a:cubicBezTo>
                      <a:pt x="11322" y="43"/>
                      <a:pt x="11747" y="926"/>
                      <a:pt x="11894" y="2174"/>
                    </a:cubicBezTo>
                    <a:cubicBezTo>
                      <a:pt x="12044" y="3441"/>
                      <a:pt x="11897" y="4916"/>
                      <a:pt x="11503" y="5649"/>
                    </a:cubicBezTo>
                    <a:cubicBezTo>
                      <a:pt x="11327" y="5976"/>
                      <a:pt x="11279" y="6322"/>
                      <a:pt x="11298" y="6840"/>
                    </a:cubicBezTo>
                    <a:cubicBezTo>
                      <a:pt x="11306" y="7046"/>
                      <a:pt x="11299" y="7257"/>
                      <a:pt x="11299" y="7502"/>
                    </a:cubicBezTo>
                    <a:cubicBezTo>
                      <a:pt x="11518" y="7561"/>
                      <a:pt x="11726" y="7616"/>
                      <a:pt x="11952" y="7676"/>
                    </a:cubicBezTo>
                    <a:close/>
                    <a:moveTo>
                      <a:pt x="11952" y="767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28"/>
              <p:cNvSpPr>
                <a:spLocks/>
              </p:cNvSpPr>
              <p:nvPr/>
            </p:nvSpPr>
            <p:spPr bwMode="auto">
              <a:xfrm>
                <a:off x="4495636" y="4798812"/>
                <a:ext cx="132131" cy="161008"/>
              </a:xfrm>
              <a:custGeom>
                <a:avLst/>
                <a:gdLst/>
                <a:ahLst/>
                <a:cxnLst/>
                <a:rect l="0" t="0" r="r" b="b"/>
                <a:pathLst>
                  <a:path w="21193" h="21550">
                    <a:moveTo>
                      <a:pt x="6777" y="19733"/>
                    </a:moveTo>
                    <a:cubicBezTo>
                      <a:pt x="5440" y="20334"/>
                      <a:pt x="4123" y="20926"/>
                      <a:pt x="2734" y="21550"/>
                    </a:cubicBezTo>
                    <a:cubicBezTo>
                      <a:pt x="1379" y="20409"/>
                      <a:pt x="24" y="19131"/>
                      <a:pt x="0" y="17270"/>
                    </a:cubicBezTo>
                    <a:cubicBezTo>
                      <a:pt x="-23" y="15510"/>
                      <a:pt x="1013" y="14183"/>
                      <a:pt x="2626" y="13138"/>
                    </a:cubicBezTo>
                    <a:cubicBezTo>
                      <a:pt x="4009" y="12242"/>
                      <a:pt x="5611" y="11698"/>
                      <a:pt x="7227" y="11177"/>
                    </a:cubicBezTo>
                    <a:cubicBezTo>
                      <a:pt x="8515" y="10762"/>
                      <a:pt x="9818" y="10369"/>
                      <a:pt x="11066" y="9879"/>
                    </a:cubicBezTo>
                    <a:cubicBezTo>
                      <a:pt x="12374" y="9364"/>
                      <a:pt x="13448" y="8611"/>
                      <a:pt x="13912" y="7392"/>
                    </a:cubicBezTo>
                    <a:cubicBezTo>
                      <a:pt x="14408" y="6090"/>
                      <a:pt x="13939" y="4921"/>
                      <a:pt x="12576" y="4171"/>
                    </a:cubicBezTo>
                    <a:cubicBezTo>
                      <a:pt x="11903" y="3800"/>
                      <a:pt x="11179" y="3535"/>
                      <a:pt x="10341" y="3569"/>
                    </a:cubicBezTo>
                    <a:cubicBezTo>
                      <a:pt x="10071" y="3580"/>
                      <a:pt x="9799" y="3569"/>
                      <a:pt x="9529" y="3549"/>
                    </a:cubicBezTo>
                    <a:cubicBezTo>
                      <a:pt x="9127" y="3519"/>
                      <a:pt x="8812" y="3361"/>
                      <a:pt x="8648" y="3042"/>
                    </a:cubicBezTo>
                    <a:cubicBezTo>
                      <a:pt x="8480" y="2716"/>
                      <a:pt x="8510" y="2393"/>
                      <a:pt x="8789" y="2123"/>
                    </a:cubicBezTo>
                    <a:cubicBezTo>
                      <a:pt x="8983" y="1935"/>
                      <a:pt x="9204" y="1747"/>
                      <a:pt x="9458" y="1625"/>
                    </a:cubicBezTo>
                    <a:cubicBezTo>
                      <a:pt x="10408" y="1169"/>
                      <a:pt x="11356" y="703"/>
                      <a:pt x="12347" y="316"/>
                    </a:cubicBezTo>
                    <a:cubicBezTo>
                      <a:pt x="12835" y="125"/>
                      <a:pt x="13411" y="57"/>
                      <a:pt x="13956" y="9"/>
                    </a:cubicBezTo>
                    <a:cubicBezTo>
                      <a:pt x="14617" y="-50"/>
                      <a:pt x="15165" y="198"/>
                      <a:pt x="15672" y="558"/>
                    </a:cubicBezTo>
                    <a:cubicBezTo>
                      <a:pt x="16145" y="895"/>
                      <a:pt x="16657" y="1211"/>
                      <a:pt x="17203" y="1457"/>
                    </a:cubicBezTo>
                    <a:cubicBezTo>
                      <a:pt x="19009" y="2270"/>
                      <a:pt x="20414" y="3373"/>
                      <a:pt x="20974" y="5070"/>
                    </a:cubicBezTo>
                    <a:cubicBezTo>
                      <a:pt x="21577" y="6900"/>
                      <a:pt x="20879" y="8485"/>
                      <a:pt x="19514" y="9911"/>
                    </a:cubicBezTo>
                    <a:cubicBezTo>
                      <a:pt x="18261" y="11218"/>
                      <a:pt x="16644" y="12128"/>
                      <a:pt x="14809" y="12750"/>
                    </a:cubicBezTo>
                    <a:cubicBezTo>
                      <a:pt x="12555" y="13514"/>
                      <a:pt x="10265" y="14204"/>
                      <a:pt x="8003" y="14951"/>
                    </a:cubicBezTo>
                    <a:cubicBezTo>
                      <a:pt x="7308" y="15181"/>
                      <a:pt x="6612" y="15441"/>
                      <a:pt x="5987" y="15779"/>
                    </a:cubicBezTo>
                    <a:cubicBezTo>
                      <a:pt x="4414" y="16628"/>
                      <a:pt x="4323" y="18029"/>
                      <a:pt x="5734" y="19047"/>
                    </a:cubicBezTo>
                    <a:cubicBezTo>
                      <a:pt x="6084" y="19300"/>
                      <a:pt x="6461" y="19526"/>
                      <a:pt x="6777" y="19733"/>
                    </a:cubicBezTo>
                    <a:close/>
                    <a:moveTo>
                      <a:pt x="6777" y="197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29"/>
              <p:cNvSpPr>
                <a:spLocks/>
              </p:cNvSpPr>
              <p:nvPr/>
            </p:nvSpPr>
            <p:spPr bwMode="auto">
              <a:xfrm>
                <a:off x="4465979" y="4798812"/>
                <a:ext cx="78114" cy="95334"/>
              </a:xfrm>
              <a:custGeom>
                <a:avLst/>
                <a:gdLst/>
                <a:ahLst/>
                <a:cxnLst/>
                <a:rect l="0" t="0" r="r" b="b"/>
                <a:pathLst>
                  <a:path w="19173" h="21305">
                    <a:moveTo>
                      <a:pt x="17135" y="17559"/>
                    </a:moveTo>
                    <a:cubicBezTo>
                      <a:pt x="15527" y="18259"/>
                      <a:pt x="13866" y="18935"/>
                      <a:pt x="12257" y="19701"/>
                    </a:cubicBezTo>
                    <a:cubicBezTo>
                      <a:pt x="11406" y="20106"/>
                      <a:pt x="10652" y="20679"/>
                      <a:pt x="9836" y="21151"/>
                    </a:cubicBezTo>
                    <a:cubicBezTo>
                      <a:pt x="9659" y="21254"/>
                      <a:pt x="9354" y="21350"/>
                      <a:pt x="9196" y="21281"/>
                    </a:cubicBezTo>
                    <a:cubicBezTo>
                      <a:pt x="6435" y="20086"/>
                      <a:pt x="3993" y="18518"/>
                      <a:pt x="2132" y="16260"/>
                    </a:cubicBezTo>
                    <a:cubicBezTo>
                      <a:pt x="-2161" y="11048"/>
                      <a:pt x="485" y="4812"/>
                      <a:pt x="6012" y="2475"/>
                    </a:cubicBezTo>
                    <a:cubicBezTo>
                      <a:pt x="6724" y="2174"/>
                      <a:pt x="7421" y="1735"/>
                      <a:pt x="7955" y="1215"/>
                    </a:cubicBezTo>
                    <a:cubicBezTo>
                      <a:pt x="9178" y="26"/>
                      <a:pt x="10617" y="-250"/>
                      <a:pt x="12240" y="211"/>
                    </a:cubicBezTo>
                    <a:cubicBezTo>
                      <a:pt x="14459" y="841"/>
                      <a:pt x="16457" y="1890"/>
                      <a:pt x="18308" y="3151"/>
                    </a:cubicBezTo>
                    <a:cubicBezTo>
                      <a:pt x="19250" y="3793"/>
                      <a:pt x="19439" y="4749"/>
                      <a:pt x="18795" y="5390"/>
                    </a:cubicBezTo>
                    <a:cubicBezTo>
                      <a:pt x="18513" y="5671"/>
                      <a:pt x="18037" y="5896"/>
                      <a:pt x="17622" y="5942"/>
                    </a:cubicBezTo>
                    <a:cubicBezTo>
                      <a:pt x="16687" y="6044"/>
                      <a:pt x="15736" y="6034"/>
                      <a:pt x="14792" y="6041"/>
                    </a:cubicBezTo>
                    <a:cubicBezTo>
                      <a:pt x="11453" y="6063"/>
                      <a:pt x="9306" y="8911"/>
                      <a:pt x="10534" y="11737"/>
                    </a:cubicBezTo>
                    <a:cubicBezTo>
                      <a:pt x="11278" y="13451"/>
                      <a:pt x="12658" y="14723"/>
                      <a:pt x="14228" y="15815"/>
                    </a:cubicBezTo>
                    <a:cubicBezTo>
                      <a:pt x="15155" y="16460"/>
                      <a:pt x="16178" y="16991"/>
                      <a:pt x="17135" y="17559"/>
                    </a:cubicBezTo>
                    <a:close/>
                    <a:moveTo>
                      <a:pt x="17135" y="1755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30"/>
              <p:cNvSpPr>
                <a:spLocks/>
              </p:cNvSpPr>
              <p:nvPr/>
            </p:nvSpPr>
            <p:spPr bwMode="auto">
              <a:xfrm>
                <a:off x="4506227" y="4900502"/>
                <a:ext cx="98239" cy="109104"/>
              </a:xfrm>
              <a:custGeom>
                <a:avLst/>
                <a:gdLst/>
                <a:ahLst/>
                <a:cxnLst/>
                <a:rect l="0" t="0" r="r" b="b"/>
                <a:pathLst>
                  <a:path w="20319" h="21557">
                    <a:moveTo>
                      <a:pt x="10716" y="2267"/>
                    </a:moveTo>
                    <a:cubicBezTo>
                      <a:pt x="11662" y="1936"/>
                      <a:pt x="12738" y="1574"/>
                      <a:pt x="13802" y="1183"/>
                    </a:cubicBezTo>
                    <a:cubicBezTo>
                      <a:pt x="14742" y="838"/>
                      <a:pt x="15676" y="476"/>
                      <a:pt x="16598" y="91"/>
                    </a:cubicBezTo>
                    <a:cubicBezTo>
                      <a:pt x="16919" y="-43"/>
                      <a:pt x="17156" y="-34"/>
                      <a:pt x="17451" y="154"/>
                    </a:cubicBezTo>
                    <a:cubicBezTo>
                      <a:pt x="20509" y="2105"/>
                      <a:pt x="21209" y="5504"/>
                      <a:pt x="19127" y="8398"/>
                    </a:cubicBezTo>
                    <a:cubicBezTo>
                      <a:pt x="18031" y="9920"/>
                      <a:pt x="16562" y="11045"/>
                      <a:pt x="14803" y="11758"/>
                    </a:cubicBezTo>
                    <a:cubicBezTo>
                      <a:pt x="12450" y="12711"/>
                      <a:pt x="10044" y="13542"/>
                      <a:pt x="7671" y="14449"/>
                    </a:cubicBezTo>
                    <a:cubicBezTo>
                      <a:pt x="7026" y="14695"/>
                      <a:pt x="6380" y="14969"/>
                      <a:pt x="5796" y="15324"/>
                    </a:cubicBezTo>
                    <a:cubicBezTo>
                      <a:pt x="4224" y="16282"/>
                      <a:pt x="4132" y="17876"/>
                      <a:pt x="5543" y="19023"/>
                    </a:cubicBezTo>
                    <a:cubicBezTo>
                      <a:pt x="5629" y="19093"/>
                      <a:pt x="5717" y="19161"/>
                      <a:pt x="5739" y="19178"/>
                    </a:cubicBezTo>
                    <a:cubicBezTo>
                      <a:pt x="4698" y="19965"/>
                      <a:pt x="3666" y="20747"/>
                      <a:pt x="2596" y="21557"/>
                    </a:cubicBezTo>
                    <a:cubicBezTo>
                      <a:pt x="1582" y="20654"/>
                      <a:pt x="547" y="19562"/>
                      <a:pt x="168" y="18086"/>
                    </a:cubicBezTo>
                    <a:cubicBezTo>
                      <a:pt x="-391" y="15905"/>
                      <a:pt x="484" y="14160"/>
                      <a:pt x="2179" y="12742"/>
                    </a:cubicBezTo>
                    <a:cubicBezTo>
                      <a:pt x="3634" y="11525"/>
                      <a:pt x="5403" y="10855"/>
                      <a:pt x="7190" y="10217"/>
                    </a:cubicBezTo>
                    <a:cubicBezTo>
                      <a:pt x="8440" y="9771"/>
                      <a:pt x="9704" y="9336"/>
                      <a:pt x="10893" y="8767"/>
                    </a:cubicBezTo>
                    <a:cubicBezTo>
                      <a:pt x="11583" y="8436"/>
                      <a:pt x="12227" y="7923"/>
                      <a:pt x="12733" y="7360"/>
                    </a:cubicBezTo>
                    <a:cubicBezTo>
                      <a:pt x="13662" y="6326"/>
                      <a:pt x="13673" y="4983"/>
                      <a:pt x="12746" y="3947"/>
                    </a:cubicBezTo>
                    <a:cubicBezTo>
                      <a:pt x="12171" y="3303"/>
                      <a:pt x="11397" y="2820"/>
                      <a:pt x="10716" y="2267"/>
                    </a:cubicBezTo>
                    <a:close/>
                    <a:moveTo>
                      <a:pt x="10716" y="22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31"/>
              <p:cNvSpPr>
                <a:spLocks/>
              </p:cNvSpPr>
              <p:nvPr/>
            </p:nvSpPr>
            <p:spPr bwMode="auto">
              <a:xfrm>
                <a:off x="4521056" y="4966174"/>
                <a:ext cx="66198" cy="80770"/>
              </a:xfrm>
              <a:custGeom>
                <a:avLst/>
                <a:gdLst/>
                <a:ahLst/>
                <a:cxnLst/>
                <a:rect l="0" t="0" r="r" b="b"/>
                <a:pathLst>
                  <a:path w="20320" h="21490">
                    <a:moveTo>
                      <a:pt x="11407" y="21487"/>
                    </a:moveTo>
                    <a:cubicBezTo>
                      <a:pt x="9315" y="21520"/>
                      <a:pt x="7297" y="21312"/>
                      <a:pt x="5354" y="20682"/>
                    </a:cubicBezTo>
                    <a:cubicBezTo>
                      <a:pt x="3626" y="20122"/>
                      <a:pt x="2249" y="19188"/>
                      <a:pt x="1187" y="17885"/>
                    </a:cubicBezTo>
                    <a:cubicBezTo>
                      <a:pt x="-614" y="15673"/>
                      <a:pt x="-393" y="13101"/>
                      <a:pt x="2032" y="11392"/>
                    </a:cubicBezTo>
                    <a:cubicBezTo>
                      <a:pt x="3345" y="10467"/>
                      <a:pt x="4963" y="9846"/>
                      <a:pt x="6500" y="9188"/>
                    </a:cubicBezTo>
                    <a:cubicBezTo>
                      <a:pt x="7629" y="8704"/>
                      <a:pt x="8880" y="8435"/>
                      <a:pt x="10023" y="7972"/>
                    </a:cubicBezTo>
                    <a:cubicBezTo>
                      <a:pt x="10821" y="7649"/>
                      <a:pt x="11612" y="7239"/>
                      <a:pt x="12260" y="6729"/>
                    </a:cubicBezTo>
                    <a:cubicBezTo>
                      <a:pt x="13876" y="5456"/>
                      <a:pt x="13767" y="3821"/>
                      <a:pt x="12080" y="2614"/>
                    </a:cubicBezTo>
                    <a:cubicBezTo>
                      <a:pt x="11882" y="2472"/>
                      <a:pt x="11672" y="2342"/>
                      <a:pt x="11389" y="2154"/>
                    </a:cubicBezTo>
                    <a:cubicBezTo>
                      <a:pt x="11636" y="2047"/>
                      <a:pt x="11821" y="1955"/>
                      <a:pt x="12017" y="1886"/>
                    </a:cubicBezTo>
                    <a:cubicBezTo>
                      <a:pt x="13665" y="1297"/>
                      <a:pt x="15328" y="736"/>
                      <a:pt x="16959" y="112"/>
                    </a:cubicBezTo>
                    <a:cubicBezTo>
                      <a:pt x="17462" y="-80"/>
                      <a:pt x="17776" y="-25"/>
                      <a:pt x="18175" y="273"/>
                    </a:cubicBezTo>
                    <a:cubicBezTo>
                      <a:pt x="20470" y="1983"/>
                      <a:pt x="20986" y="4635"/>
                      <a:pt x="19419" y="6899"/>
                    </a:cubicBezTo>
                    <a:cubicBezTo>
                      <a:pt x="18379" y="8401"/>
                      <a:pt x="16897" y="9510"/>
                      <a:pt x="15072" y="10212"/>
                    </a:cubicBezTo>
                    <a:cubicBezTo>
                      <a:pt x="12998" y="11010"/>
                      <a:pt x="10860" y="11684"/>
                      <a:pt x="8752" y="12417"/>
                    </a:cubicBezTo>
                    <a:cubicBezTo>
                      <a:pt x="8245" y="12593"/>
                      <a:pt x="7730" y="12759"/>
                      <a:pt x="7247" y="12977"/>
                    </a:cubicBezTo>
                    <a:cubicBezTo>
                      <a:pt x="5040" y="13976"/>
                      <a:pt x="4381" y="15313"/>
                      <a:pt x="5141" y="17378"/>
                    </a:cubicBezTo>
                    <a:cubicBezTo>
                      <a:pt x="5961" y="19606"/>
                      <a:pt x="7961" y="20681"/>
                      <a:pt x="10412" y="21275"/>
                    </a:cubicBezTo>
                    <a:cubicBezTo>
                      <a:pt x="10741" y="21354"/>
                      <a:pt x="11075" y="21417"/>
                      <a:pt x="11407" y="21487"/>
                    </a:cubicBezTo>
                    <a:close/>
                    <a:moveTo>
                      <a:pt x="11407" y="2148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32"/>
              <p:cNvSpPr>
                <a:spLocks/>
              </p:cNvSpPr>
              <p:nvPr/>
            </p:nvSpPr>
            <p:spPr bwMode="auto">
              <a:xfrm>
                <a:off x="4618488" y="4747964"/>
                <a:ext cx="71760" cy="405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974">
                    <a:moveTo>
                      <a:pt x="0" y="4475"/>
                    </a:moveTo>
                    <a:cubicBezTo>
                      <a:pt x="1516" y="2968"/>
                      <a:pt x="2969" y="1524"/>
                      <a:pt x="4503" y="0"/>
                    </a:cubicBezTo>
                    <a:cubicBezTo>
                      <a:pt x="9578" y="6859"/>
                      <a:pt x="15016" y="13176"/>
                      <a:pt x="21600" y="16521"/>
                    </a:cubicBezTo>
                    <a:cubicBezTo>
                      <a:pt x="19981" y="17690"/>
                      <a:pt x="18344" y="18796"/>
                      <a:pt x="16746" y="20045"/>
                    </a:cubicBezTo>
                    <a:cubicBezTo>
                      <a:pt x="14758" y="21600"/>
                      <a:pt x="12994" y="21122"/>
                      <a:pt x="11110" y="19222"/>
                    </a:cubicBezTo>
                    <a:cubicBezTo>
                      <a:pt x="7017" y="15096"/>
                      <a:pt x="3344" y="10115"/>
                      <a:pt x="0" y="4475"/>
                    </a:cubicBezTo>
                    <a:close/>
                    <a:moveTo>
                      <a:pt x="0" y="447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33"/>
              <p:cNvSpPr>
                <a:spLocks/>
              </p:cNvSpPr>
              <p:nvPr/>
            </p:nvSpPr>
            <p:spPr bwMode="auto">
              <a:xfrm>
                <a:off x="4402417" y="4747970"/>
                <a:ext cx="72024" cy="40783"/>
              </a:xfrm>
              <a:custGeom>
                <a:avLst/>
                <a:gdLst/>
                <a:ahLst/>
                <a:cxnLst/>
                <a:rect l="0" t="0" r="r" b="b"/>
                <a:pathLst>
                  <a:path w="21591" h="21409">
                    <a:moveTo>
                      <a:pt x="0" y="16396"/>
                    </a:moveTo>
                    <a:cubicBezTo>
                      <a:pt x="6637" y="13317"/>
                      <a:pt x="12057" y="6935"/>
                      <a:pt x="17105" y="0"/>
                    </a:cubicBezTo>
                    <a:cubicBezTo>
                      <a:pt x="18637" y="1547"/>
                      <a:pt x="20085" y="3009"/>
                      <a:pt x="21573" y="4512"/>
                    </a:cubicBezTo>
                    <a:cubicBezTo>
                      <a:pt x="21594" y="4347"/>
                      <a:pt x="21600" y="4461"/>
                      <a:pt x="21570" y="4512"/>
                    </a:cubicBezTo>
                    <a:cubicBezTo>
                      <a:pt x="17821" y="10997"/>
                      <a:pt x="13733" y="16675"/>
                      <a:pt x="8967" y="20767"/>
                    </a:cubicBezTo>
                    <a:cubicBezTo>
                      <a:pt x="8160" y="21460"/>
                      <a:pt x="7422" y="21600"/>
                      <a:pt x="6557" y="21148"/>
                    </a:cubicBezTo>
                    <a:cubicBezTo>
                      <a:pt x="4324" y="19981"/>
                      <a:pt x="2160" y="18560"/>
                      <a:pt x="0" y="16396"/>
                    </a:cubicBezTo>
                    <a:close/>
                    <a:moveTo>
                      <a:pt x="0" y="1639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34"/>
              <p:cNvSpPr>
                <a:spLocks/>
              </p:cNvSpPr>
              <p:nvPr/>
            </p:nvSpPr>
            <p:spPr bwMode="auto">
              <a:xfrm>
                <a:off x="4599423" y="4756442"/>
                <a:ext cx="59048" cy="33897"/>
              </a:xfrm>
              <a:custGeom>
                <a:avLst/>
                <a:gdLst/>
                <a:ahLst/>
                <a:cxnLst/>
                <a:rect l="0" t="0" r="r" b="b"/>
                <a:pathLst>
                  <a:path w="21560" h="21548">
                    <a:moveTo>
                      <a:pt x="825" y="834"/>
                    </a:moveTo>
                    <a:cubicBezTo>
                      <a:pt x="2023" y="547"/>
                      <a:pt x="3269" y="151"/>
                      <a:pt x="4525" y="3"/>
                    </a:cubicBezTo>
                    <a:cubicBezTo>
                      <a:pt x="4917" y="-43"/>
                      <a:pt x="5427" y="418"/>
                      <a:pt x="5729" y="922"/>
                    </a:cubicBezTo>
                    <a:cubicBezTo>
                      <a:pt x="9416" y="7075"/>
                      <a:pt x="13342" y="12694"/>
                      <a:pt x="17770" y="17199"/>
                    </a:cubicBezTo>
                    <a:cubicBezTo>
                      <a:pt x="18915" y="18365"/>
                      <a:pt x="20101" y="19412"/>
                      <a:pt x="21560" y="20788"/>
                    </a:cubicBezTo>
                    <a:cubicBezTo>
                      <a:pt x="20060" y="21092"/>
                      <a:pt x="18838" y="21544"/>
                      <a:pt x="17615" y="21548"/>
                    </a:cubicBezTo>
                    <a:cubicBezTo>
                      <a:pt x="14637" y="21557"/>
                      <a:pt x="11658" y="21390"/>
                      <a:pt x="8681" y="21206"/>
                    </a:cubicBezTo>
                    <a:cubicBezTo>
                      <a:pt x="8277" y="21181"/>
                      <a:pt x="7796" y="20815"/>
                      <a:pt x="7499" y="20333"/>
                    </a:cubicBezTo>
                    <a:cubicBezTo>
                      <a:pt x="5052" y="16360"/>
                      <a:pt x="2632" y="12338"/>
                      <a:pt x="235" y="8275"/>
                    </a:cubicBezTo>
                    <a:cubicBezTo>
                      <a:pt x="36" y="7936"/>
                      <a:pt x="-40" y="7143"/>
                      <a:pt x="19" y="6627"/>
                    </a:cubicBezTo>
                    <a:cubicBezTo>
                      <a:pt x="238" y="4724"/>
                      <a:pt x="538" y="2848"/>
                      <a:pt x="825" y="834"/>
                    </a:cubicBezTo>
                    <a:close/>
                    <a:moveTo>
                      <a:pt x="825" y="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35"/>
              <p:cNvSpPr>
                <a:spLocks/>
              </p:cNvSpPr>
              <p:nvPr/>
            </p:nvSpPr>
            <p:spPr bwMode="auto">
              <a:xfrm>
                <a:off x="4434199" y="4758562"/>
                <a:ext cx="58519" cy="34162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331">
                    <a:moveTo>
                      <a:pt x="0" y="20114"/>
                    </a:moveTo>
                    <a:cubicBezTo>
                      <a:pt x="4346" y="16608"/>
                      <a:pt x="8184" y="12120"/>
                      <a:pt x="11742" y="6943"/>
                    </a:cubicBezTo>
                    <a:cubicBezTo>
                      <a:pt x="13124" y="4931"/>
                      <a:pt x="14416" y="2742"/>
                      <a:pt x="15802" y="739"/>
                    </a:cubicBezTo>
                    <a:cubicBezTo>
                      <a:pt x="16133" y="261"/>
                      <a:pt x="16687" y="-42"/>
                      <a:pt x="17122" y="5"/>
                    </a:cubicBezTo>
                    <a:cubicBezTo>
                      <a:pt x="18317" y="135"/>
                      <a:pt x="19504" y="493"/>
                      <a:pt x="20636" y="748"/>
                    </a:cubicBezTo>
                    <a:cubicBezTo>
                      <a:pt x="20949" y="2765"/>
                      <a:pt x="21285" y="4757"/>
                      <a:pt x="21549" y="6775"/>
                    </a:cubicBezTo>
                    <a:cubicBezTo>
                      <a:pt x="21600" y="7165"/>
                      <a:pt x="21441" y="7785"/>
                      <a:pt x="21257" y="8088"/>
                    </a:cubicBezTo>
                    <a:cubicBezTo>
                      <a:pt x="18866" y="12025"/>
                      <a:pt x="16465" y="15945"/>
                      <a:pt x="14032" y="19807"/>
                    </a:cubicBezTo>
                    <a:cubicBezTo>
                      <a:pt x="13707" y="20323"/>
                      <a:pt x="13205" y="20715"/>
                      <a:pt x="12762" y="20796"/>
                    </a:cubicBezTo>
                    <a:cubicBezTo>
                      <a:pt x="8604" y="21554"/>
                      <a:pt x="4449" y="21558"/>
                      <a:pt x="305" y="20480"/>
                    </a:cubicBezTo>
                    <a:cubicBezTo>
                      <a:pt x="248" y="20465"/>
                      <a:pt x="200" y="20358"/>
                      <a:pt x="0" y="20114"/>
                    </a:cubicBezTo>
                    <a:close/>
                    <a:moveTo>
                      <a:pt x="0" y="2011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36"/>
              <p:cNvSpPr>
                <a:spLocks/>
              </p:cNvSpPr>
              <p:nvPr/>
            </p:nvSpPr>
            <p:spPr bwMode="auto">
              <a:xfrm>
                <a:off x="4540115" y="4830587"/>
                <a:ext cx="13505" cy="46872"/>
              </a:xfrm>
              <a:custGeom>
                <a:avLst/>
                <a:gdLst/>
                <a:ahLst/>
                <a:cxnLst/>
                <a:rect l="0" t="0" r="r" b="b"/>
                <a:pathLst>
                  <a:path w="21414" h="21526">
                    <a:moveTo>
                      <a:pt x="625" y="21526"/>
                    </a:moveTo>
                    <a:cubicBezTo>
                      <a:pt x="625" y="19094"/>
                      <a:pt x="685" y="16872"/>
                      <a:pt x="612" y="14652"/>
                    </a:cubicBezTo>
                    <a:cubicBezTo>
                      <a:pt x="472" y="10355"/>
                      <a:pt x="343" y="6058"/>
                      <a:pt x="3" y="1763"/>
                    </a:cubicBezTo>
                    <a:cubicBezTo>
                      <a:pt x="-70" y="837"/>
                      <a:pt x="1245" y="404"/>
                      <a:pt x="4084" y="251"/>
                    </a:cubicBezTo>
                    <a:cubicBezTo>
                      <a:pt x="6119" y="141"/>
                      <a:pt x="8182" y="27"/>
                      <a:pt x="10242" y="10"/>
                    </a:cubicBezTo>
                    <a:cubicBezTo>
                      <a:pt x="19972" y="-74"/>
                      <a:pt x="21530" y="359"/>
                      <a:pt x="21408" y="3124"/>
                    </a:cubicBezTo>
                    <a:cubicBezTo>
                      <a:pt x="21183" y="8237"/>
                      <a:pt x="20837" y="13349"/>
                      <a:pt x="20694" y="18462"/>
                    </a:cubicBezTo>
                    <a:cubicBezTo>
                      <a:pt x="20673" y="19223"/>
                      <a:pt x="19924" y="19606"/>
                      <a:pt x="17364" y="19837"/>
                    </a:cubicBezTo>
                    <a:cubicBezTo>
                      <a:pt x="12032" y="20319"/>
                      <a:pt x="6803" y="20896"/>
                      <a:pt x="625" y="21526"/>
                    </a:cubicBezTo>
                    <a:close/>
                    <a:moveTo>
                      <a:pt x="625" y="2152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37"/>
              <p:cNvSpPr>
                <a:spLocks/>
              </p:cNvSpPr>
              <p:nvPr/>
            </p:nvSpPr>
            <p:spPr bwMode="auto">
              <a:xfrm>
                <a:off x="4546463" y="5014900"/>
                <a:ext cx="27539" cy="29130"/>
              </a:xfrm>
              <a:custGeom>
                <a:avLst/>
                <a:gdLst/>
                <a:ahLst/>
                <a:cxnLst/>
                <a:rect l="0" t="0" r="r" b="b"/>
                <a:pathLst>
                  <a:path w="20043" h="21333">
                    <a:moveTo>
                      <a:pt x="4785" y="20038"/>
                    </a:moveTo>
                    <a:cubicBezTo>
                      <a:pt x="5982" y="19087"/>
                      <a:pt x="6694" y="18573"/>
                      <a:pt x="7348" y="17992"/>
                    </a:cubicBezTo>
                    <a:cubicBezTo>
                      <a:pt x="10120" y="15534"/>
                      <a:pt x="10493" y="12372"/>
                      <a:pt x="7860" y="9761"/>
                    </a:cubicBezTo>
                    <a:cubicBezTo>
                      <a:pt x="6170" y="8085"/>
                      <a:pt x="3882" y="7021"/>
                      <a:pt x="1843" y="5714"/>
                    </a:cubicBezTo>
                    <a:cubicBezTo>
                      <a:pt x="1402" y="5432"/>
                      <a:pt x="877" y="5287"/>
                      <a:pt x="0" y="4911"/>
                    </a:cubicBezTo>
                    <a:cubicBezTo>
                      <a:pt x="4456" y="3193"/>
                      <a:pt x="8550" y="1598"/>
                      <a:pt x="12665" y="60"/>
                    </a:cubicBezTo>
                    <a:cubicBezTo>
                      <a:pt x="13033" y="-77"/>
                      <a:pt x="13614" y="34"/>
                      <a:pt x="13968" y="247"/>
                    </a:cubicBezTo>
                    <a:cubicBezTo>
                      <a:pt x="21421" y="4745"/>
                      <a:pt x="21600" y="11823"/>
                      <a:pt x="16769" y="16897"/>
                    </a:cubicBezTo>
                    <a:cubicBezTo>
                      <a:pt x="14527" y="19252"/>
                      <a:pt x="11710" y="20624"/>
                      <a:pt x="8654" y="21298"/>
                    </a:cubicBezTo>
                    <a:cubicBezTo>
                      <a:pt x="7635" y="21523"/>
                      <a:pt x="6367" y="20591"/>
                      <a:pt x="4785" y="20038"/>
                    </a:cubicBezTo>
                    <a:close/>
                    <a:moveTo>
                      <a:pt x="4785" y="200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38"/>
              <p:cNvSpPr>
                <a:spLocks/>
              </p:cNvSpPr>
              <p:nvPr/>
            </p:nvSpPr>
            <p:spPr bwMode="auto">
              <a:xfrm>
                <a:off x="4540091" y="4915336"/>
                <a:ext cx="11651" cy="32573"/>
              </a:xfrm>
              <a:custGeom>
                <a:avLst/>
                <a:gdLst/>
                <a:ahLst/>
                <a:cxnLst/>
                <a:rect l="0" t="0" r="r" b="b"/>
                <a:pathLst>
                  <a:path w="21525" h="21600">
                    <a:moveTo>
                      <a:pt x="9" y="21600"/>
                    </a:moveTo>
                    <a:cubicBezTo>
                      <a:pt x="9" y="15421"/>
                      <a:pt x="-46" y="9583"/>
                      <a:pt x="112" y="3746"/>
                    </a:cubicBezTo>
                    <a:cubicBezTo>
                      <a:pt x="125" y="3274"/>
                      <a:pt x="1308" y="2540"/>
                      <a:pt x="2438" y="2382"/>
                    </a:cubicBezTo>
                    <a:cubicBezTo>
                      <a:pt x="8515" y="1532"/>
                      <a:pt x="14748" y="826"/>
                      <a:pt x="21505" y="0"/>
                    </a:cubicBezTo>
                    <a:cubicBezTo>
                      <a:pt x="21505" y="1444"/>
                      <a:pt x="21554" y="2715"/>
                      <a:pt x="21496" y="3985"/>
                    </a:cubicBezTo>
                    <a:cubicBezTo>
                      <a:pt x="21290" y="8520"/>
                      <a:pt x="20901" y="13055"/>
                      <a:pt x="20915" y="17590"/>
                    </a:cubicBezTo>
                    <a:cubicBezTo>
                      <a:pt x="20918" y="18815"/>
                      <a:pt x="19757" y="19354"/>
                      <a:pt x="16635" y="19673"/>
                    </a:cubicBezTo>
                    <a:cubicBezTo>
                      <a:pt x="11359" y="20213"/>
                      <a:pt x="6181" y="20877"/>
                      <a:pt x="9" y="21600"/>
                    </a:cubicBezTo>
                    <a:close/>
                    <a:moveTo>
                      <a:pt x="9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39"/>
              <p:cNvSpPr>
                <a:spLocks/>
              </p:cNvSpPr>
              <p:nvPr/>
            </p:nvSpPr>
            <p:spPr bwMode="auto">
              <a:xfrm>
                <a:off x="4542218" y="5050929"/>
                <a:ext cx="8209" cy="21451"/>
              </a:xfrm>
              <a:custGeom>
                <a:avLst/>
                <a:gdLst/>
                <a:ahLst/>
                <a:cxnLst/>
                <a:rect l="0" t="0" r="r" b="b"/>
                <a:pathLst>
                  <a:path w="21315" h="21517">
                    <a:moveTo>
                      <a:pt x="21225" y="1444"/>
                    </a:moveTo>
                    <a:cubicBezTo>
                      <a:pt x="21225" y="6958"/>
                      <a:pt x="21488" y="12102"/>
                      <a:pt x="21116" y="17240"/>
                    </a:cubicBezTo>
                    <a:cubicBezTo>
                      <a:pt x="20924" y="19896"/>
                      <a:pt x="15996" y="21600"/>
                      <a:pt x="10180" y="21513"/>
                    </a:cubicBezTo>
                    <a:cubicBezTo>
                      <a:pt x="4591" y="21430"/>
                      <a:pt x="244" y="19748"/>
                      <a:pt x="134" y="17219"/>
                    </a:cubicBezTo>
                    <a:cubicBezTo>
                      <a:pt x="-112" y="11616"/>
                      <a:pt x="57" y="6009"/>
                      <a:pt x="57" y="0"/>
                    </a:cubicBezTo>
                    <a:cubicBezTo>
                      <a:pt x="7058" y="478"/>
                      <a:pt x="13982" y="950"/>
                      <a:pt x="21225" y="1444"/>
                    </a:cubicBezTo>
                    <a:close/>
                    <a:moveTo>
                      <a:pt x="21225" y="144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AutoShape 40"/>
              <p:cNvSpPr>
                <a:spLocks/>
              </p:cNvSpPr>
              <p:nvPr/>
            </p:nvSpPr>
            <p:spPr bwMode="auto">
              <a:xfrm>
                <a:off x="4540131" y="4976757"/>
                <a:ext cx="10062" cy="19862"/>
              </a:xfrm>
              <a:custGeom>
                <a:avLst/>
                <a:gdLst/>
                <a:ahLst/>
                <a:cxnLst/>
                <a:rect l="0" t="0" r="r" b="b"/>
                <a:pathLst>
                  <a:path w="21493" h="21600">
                    <a:moveTo>
                      <a:pt x="18" y="21600"/>
                    </a:moveTo>
                    <a:cubicBezTo>
                      <a:pt x="18" y="16006"/>
                      <a:pt x="-65" y="10874"/>
                      <a:pt x="129" y="5746"/>
                    </a:cubicBezTo>
                    <a:cubicBezTo>
                      <a:pt x="152" y="5148"/>
                      <a:pt x="1455" y="4285"/>
                      <a:pt x="2591" y="4023"/>
                    </a:cubicBezTo>
                    <a:cubicBezTo>
                      <a:pt x="8540" y="2654"/>
                      <a:pt x="14627" y="1440"/>
                      <a:pt x="21485" y="0"/>
                    </a:cubicBezTo>
                    <a:cubicBezTo>
                      <a:pt x="21485" y="5802"/>
                      <a:pt x="21535" y="11206"/>
                      <a:pt x="21388" y="16608"/>
                    </a:cubicBezTo>
                    <a:cubicBezTo>
                      <a:pt x="21376" y="17032"/>
                      <a:pt x="20146" y="17641"/>
                      <a:pt x="19217" y="17832"/>
                    </a:cubicBezTo>
                    <a:cubicBezTo>
                      <a:pt x="13174" y="19078"/>
                      <a:pt x="7058" y="20232"/>
                      <a:pt x="18" y="21600"/>
                    </a:cubicBezTo>
                    <a:close/>
                    <a:moveTo>
                      <a:pt x="18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41"/>
              <p:cNvSpPr>
                <a:spLocks/>
              </p:cNvSpPr>
              <p:nvPr/>
            </p:nvSpPr>
            <p:spPr bwMode="auto">
              <a:xfrm>
                <a:off x="4542205" y="5023365"/>
                <a:ext cx="7678" cy="15360"/>
              </a:xfrm>
              <a:custGeom>
                <a:avLst/>
                <a:gdLst/>
                <a:ahLst/>
                <a:cxnLst/>
                <a:rect l="0" t="0" r="r" b="b"/>
                <a:pathLst>
                  <a:path w="18720" h="21600">
                    <a:moveTo>
                      <a:pt x="1040" y="0"/>
                    </a:moveTo>
                    <a:cubicBezTo>
                      <a:pt x="6803" y="1762"/>
                      <a:pt x="11932" y="3258"/>
                      <a:pt x="16899" y="4913"/>
                    </a:cubicBezTo>
                    <a:cubicBezTo>
                      <a:pt x="17832" y="5224"/>
                      <a:pt x="18607" y="6167"/>
                      <a:pt x="18626" y="6827"/>
                    </a:cubicBezTo>
                    <a:cubicBezTo>
                      <a:pt x="18770" y="11695"/>
                      <a:pt x="18704" y="16565"/>
                      <a:pt x="18704" y="21600"/>
                    </a:cubicBezTo>
                    <a:cubicBezTo>
                      <a:pt x="4326" y="17994"/>
                      <a:pt x="-2830" y="9596"/>
                      <a:pt x="1040" y="0"/>
                    </a:cubicBezTo>
                    <a:close/>
                    <a:moveTo>
                      <a:pt x="104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" name="AutoShape 42"/>
              <p:cNvSpPr>
                <a:spLocks/>
              </p:cNvSpPr>
              <p:nvPr/>
            </p:nvSpPr>
            <p:spPr bwMode="auto">
              <a:xfrm>
                <a:off x="4525349" y="5046312"/>
                <a:ext cx="8738" cy="10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4216" y="21600"/>
                      <a:pt x="6831" y="21600"/>
                      <a:pt x="0" y="21600"/>
                    </a:cubicBezTo>
                    <a:cubicBezTo>
                      <a:pt x="6744" y="14788"/>
                      <a:pt x="14066" y="7395"/>
                      <a:pt x="21387" y="0"/>
                    </a:cubicBezTo>
                    <a:cubicBezTo>
                      <a:pt x="21458" y="7199"/>
                      <a:pt x="21529" y="1439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3" name="Group 92"/>
          <p:cNvGrpSpPr/>
          <p:nvPr userDrawn="1"/>
        </p:nvGrpSpPr>
        <p:grpSpPr>
          <a:xfrm>
            <a:off x="8598396" y="538478"/>
            <a:ext cx="425911" cy="367164"/>
            <a:chOff x="8598396" y="538478"/>
            <a:chExt cx="425911" cy="367164"/>
          </a:xfrm>
        </p:grpSpPr>
        <p:sp>
          <p:nvSpPr>
            <p:cNvPr id="94" name="Hexagon 93"/>
            <p:cNvSpPr/>
            <p:nvPr/>
          </p:nvSpPr>
          <p:spPr>
            <a:xfrm>
              <a:off x="8598396" y="538478"/>
              <a:ext cx="425911" cy="36716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5" name="AutoShape 1"/>
            <p:cNvSpPr>
              <a:spLocks/>
            </p:cNvSpPr>
            <p:nvPr/>
          </p:nvSpPr>
          <p:spPr bwMode="auto">
            <a:xfrm>
              <a:off x="8688011" y="615760"/>
              <a:ext cx="246681" cy="237006"/>
            </a:xfrm>
            <a:custGeom>
              <a:avLst/>
              <a:gdLst/>
              <a:ahLst/>
              <a:cxnLst/>
              <a:rect l="0" t="0" r="r" b="b"/>
              <a:pathLst>
                <a:path w="21600" h="21498">
                  <a:moveTo>
                    <a:pt x="18127" y="1639"/>
                  </a:moveTo>
                  <a:cubicBezTo>
                    <a:pt x="19172" y="1639"/>
                    <a:pt x="20017" y="2516"/>
                    <a:pt x="20017" y="3597"/>
                  </a:cubicBezTo>
                  <a:cubicBezTo>
                    <a:pt x="20017" y="4678"/>
                    <a:pt x="19172" y="5554"/>
                    <a:pt x="18127" y="5554"/>
                  </a:cubicBezTo>
                  <a:cubicBezTo>
                    <a:pt x="17084" y="5554"/>
                    <a:pt x="16238" y="4678"/>
                    <a:pt x="16238" y="3597"/>
                  </a:cubicBezTo>
                  <a:cubicBezTo>
                    <a:pt x="16238" y="2516"/>
                    <a:pt x="17084" y="1639"/>
                    <a:pt x="18127" y="1639"/>
                  </a:cubicBezTo>
                  <a:cubicBezTo>
                    <a:pt x="18127" y="1639"/>
                    <a:pt x="18127" y="1639"/>
                    <a:pt x="18127" y="1639"/>
                  </a:cubicBezTo>
                  <a:close/>
                  <a:moveTo>
                    <a:pt x="5612" y="5450"/>
                  </a:moveTo>
                  <a:cubicBezTo>
                    <a:pt x="7299" y="5450"/>
                    <a:pt x="8667" y="6867"/>
                    <a:pt x="8667" y="8614"/>
                  </a:cubicBezTo>
                  <a:cubicBezTo>
                    <a:pt x="8667" y="10362"/>
                    <a:pt x="7299" y="11778"/>
                    <a:pt x="5612" y="11778"/>
                  </a:cubicBezTo>
                  <a:cubicBezTo>
                    <a:pt x="3925" y="11778"/>
                    <a:pt x="2558" y="10362"/>
                    <a:pt x="2558" y="8614"/>
                  </a:cubicBezTo>
                  <a:cubicBezTo>
                    <a:pt x="2558" y="6867"/>
                    <a:pt x="3925" y="5450"/>
                    <a:pt x="5612" y="5450"/>
                  </a:cubicBezTo>
                  <a:cubicBezTo>
                    <a:pt x="5612" y="5450"/>
                    <a:pt x="5612" y="5450"/>
                    <a:pt x="5612" y="5450"/>
                  </a:cubicBezTo>
                  <a:close/>
                  <a:moveTo>
                    <a:pt x="5612" y="2801"/>
                  </a:moveTo>
                  <a:cubicBezTo>
                    <a:pt x="8712" y="2801"/>
                    <a:pt x="11225" y="5403"/>
                    <a:pt x="11225" y="8614"/>
                  </a:cubicBezTo>
                  <a:cubicBezTo>
                    <a:pt x="11225" y="10183"/>
                    <a:pt x="10625" y="11606"/>
                    <a:pt x="9650" y="12652"/>
                  </a:cubicBezTo>
                  <a:cubicBezTo>
                    <a:pt x="7203" y="15492"/>
                    <a:pt x="6530" y="19028"/>
                    <a:pt x="5612" y="21417"/>
                  </a:cubicBezTo>
                  <a:cubicBezTo>
                    <a:pt x="4699" y="18454"/>
                    <a:pt x="3825" y="15533"/>
                    <a:pt x="1575" y="12652"/>
                  </a:cubicBezTo>
                  <a:cubicBezTo>
                    <a:pt x="600" y="11606"/>
                    <a:pt x="0" y="10183"/>
                    <a:pt x="0" y="8614"/>
                  </a:cubicBezTo>
                  <a:cubicBezTo>
                    <a:pt x="0" y="5403"/>
                    <a:pt x="2513" y="2801"/>
                    <a:pt x="5612" y="2801"/>
                  </a:cubicBezTo>
                  <a:cubicBezTo>
                    <a:pt x="5612" y="2801"/>
                    <a:pt x="5612" y="2801"/>
                    <a:pt x="5612" y="2801"/>
                  </a:cubicBezTo>
                  <a:close/>
                  <a:moveTo>
                    <a:pt x="17838" y="11389"/>
                  </a:moveTo>
                  <a:cubicBezTo>
                    <a:pt x="17157" y="11690"/>
                    <a:pt x="15313" y="11730"/>
                    <a:pt x="14207" y="12420"/>
                  </a:cubicBezTo>
                  <a:cubicBezTo>
                    <a:pt x="13434" y="12903"/>
                    <a:pt x="13305" y="13474"/>
                    <a:pt x="15031" y="14063"/>
                  </a:cubicBezTo>
                  <a:cubicBezTo>
                    <a:pt x="16442" y="14785"/>
                    <a:pt x="18093" y="15630"/>
                    <a:pt x="18134" y="17180"/>
                  </a:cubicBezTo>
                  <a:cubicBezTo>
                    <a:pt x="18136" y="17249"/>
                    <a:pt x="18136" y="17314"/>
                    <a:pt x="18133" y="17372"/>
                  </a:cubicBezTo>
                  <a:cubicBezTo>
                    <a:pt x="18055" y="18972"/>
                    <a:pt x="16812" y="20207"/>
                    <a:pt x="14819" y="20809"/>
                  </a:cubicBezTo>
                  <a:cubicBezTo>
                    <a:pt x="13028" y="21349"/>
                    <a:pt x="8390" y="21600"/>
                    <a:pt x="6431" y="21460"/>
                  </a:cubicBezTo>
                  <a:lnTo>
                    <a:pt x="7581" y="17635"/>
                  </a:lnTo>
                  <a:cubicBezTo>
                    <a:pt x="9691" y="17827"/>
                    <a:pt x="18023" y="18005"/>
                    <a:pt x="14019" y="15195"/>
                  </a:cubicBezTo>
                  <a:cubicBezTo>
                    <a:pt x="13124" y="14566"/>
                    <a:pt x="12011" y="13890"/>
                    <a:pt x="12098" y="13001"/>
                  </a:cubicBezTo>
                  <a:cubicBezTo>
                    <a:pt x="13058" y="11247"/>
                    <a:pt x="16578" y="11281"/>
                    <a:pt x="17838" y="11389"/>
                  </a:cubicBezTo>
                  <a:cubicBezTo>
                    <a:pt x="17838" y="11389"/>
                    <a:pt x="17838" y="11389"/>
                    <a:pt x="17838" y="11389"/>
                  </a:cubicBezTo>
                  <a:close/>
                  <a:moveTo>
                    <a:pt x="18127" y="0"/>
                  </a:moveTo>
                  <a:cubicBezTo>
                    <a:pt x="20045" y="0"/>
                    <a:pt x="21600" y="1610"/>
                    <a:pt x="21600" y="3597"/>
                  </a:cubicBezTo>
                  <a:cubicBezTo>
                    <a:pt x="21600" y="4567"/>
                    <a:pt x="21229" y="5448"/>
                    <a:pt x="20625" y="6095"/>
                  </a:cubicBezTo>
                  <a:cubicBezTo>
                    <a:pt x="19111" y="7852"/>
                    <a:pt x="18695" y="10039"/>
                    <a:pt x="18127" y="11517"/>
                  </a:cubicBezTo>
                  <a:cubicBezTo>
                    <a:pt x="17563" y="9684"/>
                    <a:pt x="17022" y="7877"/>
                    <a:pt x="15630" y="6095"/>
                  </a:cubicBezTo>
                  <a:cubicBezTo>
                    <a:pt x="15027" y="5448"/>
                    <a:pt x="14656" y="4567"/>
                    <a:pt x="14656" y="3597"/>
                  </a:cubicBezTo>
                  <a:cubicBezTo>
                    <a:pt x="14656" y="1610"/>
                    <a:pt x="16210" y="0"/>
                    <a:pt x="18127" y="0"/>
                  </a:cubicBezTo>
                  <a:cubicBezTo>
                    <a:pt x="18127" y="0"/>
                    <a:pt x="18127" y="0"/>
                    <a:pt x="18127" y="0"/>
                  </a:cubicBezTo>
                  <a:close/>
                  <a:moveTo>
                    <a:pt x="18127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6" name="Group 95"/>
          <p:cNvGrpSpPr/>
          <p:nvPr userDrawn="1"/>
        </p:nvGrpSpPr>
        <p:grpSpPr>
          <a:xfrm>
            <a:off x="8598396" y="2555638"/>
            <a:ext cx="425911" cy="367164"/>
            <a:chOff x="8598396" y="2555638"/>
            <a:chExt cx="425911" cy="367164"/>
          </a:xfrm>
        </p:grpSpPr>
        <p:sp>
          <p:nvSpPr>
            <p:cNvPr id="97" name="Hexagon 96"/>
            <p:cNvSpPr/>
            <p:nvPr/>
          </p:nvSpPr>
          <p:spPr>
            <a:xfrm>
              <a:off x="8598396" y="2555638"/>
              <a:ext cx="425911" cy="367164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8718264" y="2604781"/>
              <a:ext cx="186174" cy="255896"/>
              <a:chOff x="7391566" y="4649949"/>
              <a:chExt cx="311805" cy="428577"/>
            </a:xfrm>
          </p:grpSpPr>
          <p:sp>
            <p:nvSpPr>
              <p:cNvPr id="99" name="AutoShape 258"/>
              <p:cNvSpPr>
                <a:spLocks/>
              </p:cNvSpPr>
              <p:nvPr/>
            </p:nvSpPr>
            <p:spPr bwMode="auto">
              <a:xfrm>
                <a:off x="7531103" y="4794842"/>
                <a:ext cx="172268" cy="2836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846" y="21600"/>
                    </a:moveTo>
                    <a:cubicBezTo>
                      <a:pt x="10035" y="19108"/>
                      <a:pt x="8224" y="16616"/>
                      <a:pt x="6364" y="14058"/>
                    </a:cubicBezTo>
                    <a:cubicBezTo>
                      <a:pt x="4222" y="15320"/>
                      <a:pt x="2153" y="16540"/>
                      <a:pt x="0" y="17810"/>
                    </a:cubicBezTo>
                    <a:cubicBezTo>
                      <a:pt x="0" y="11855"/>
                      <a:pt x="0" y="5972"/>
                      <a:pt x="0" y="0"/>
                    </a:cubicBezTo>
                    <a:cubicBezTo>
                      <a:pt x="7206" y="4029"/>
                      <a:pt x="14333" y="8015"/>
                      <a:pt x="21600" y="12079"/>
                    </a:cubicBezTo>
                    <a:cubicBezTo>
                      <a:pt x="18544" y="12182"/>
                      <a:pt x="15655" y="12280"/>
                      <a:pt x="12645" y="12382"/>
                    </a:cubicBezTo>
                    <a:cubicBezTo>
                      <a:pt x="14479" y="14898"/>
                      <a:pt x="16291" y="17382"/>
                      <a:pt x="18131" y="19906"/>
                    </a:cubicBezTo>
                    <a:cubicBezTo>
                      <a:pt x="16937" y="20226"/>
                      <a:pt x="15784" y="20530"/>
                      <a:pt x="14639" y="20845"/>
                    </a:cubicBezTo>
                    <a:cubicBezTo>
                      <a:pt x="13749" y="21090"/>
                      <a:pt x="12869" y="21348"/>
                      <a:pt x="11984" y="21600"/>
                    </a:cubicBezTo>
                    <a:cubicBezTo>
                      <a:pt x="11938" y="21600"/>
                      <a:pt x="11892" y="21600"/>
                      <a:pt x="11846" y="21600"/>
                    </a:cubicBezTo>
                    <a:close/>
                    <a:moveTo>
                      <a:pt x="1184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utoShape 260"/>
              <p:cNvSpPr>
                <a:spLocks/>
              </p:cNvSpPr>
              <p:nvPr/>
            </p:nvSpPr>
            <p:spPr bwMode="auto">
              <a:xfrm>
                <a:off x="7434506" y="4692876"/>
                <a:ext cx="180787" cy="176760"/>
              </a:xfrm>
              <a:custGeom>
                <a:avLst/>
                <a:gdLst/>
                <a:ahLst/>
                <a:cxnLst/>
                <a:rect l="0" t="0" r="r" b="b"/>
                <a:pathLst>
                  <a:path w="20117" h="20551">
                    <a:moveTo>
                      <a:pt x="18755" y="15678"/>
                    </a:moveTo>
                    <a:cubicBezTo>
                      <a:pt x="16878" y="13863"/>
                      <a:pt x="15064" y="12105"/>
                      <a:pt x="13244" y="10352"/>
                    </a:cubicBezTo>
                    <a:cubicBezTo>
                      <a:pt x="11451" y="8626"/>
                      <a:pt x="9652" y="6907"/>
                      <a:pt x="7719" y="5054"/>
                    </a:cubicBezTo>
                    <a:cubicBezTo>
                      <a:pt x="7719" y="10322"/>
                      <a:pt x="7719" y="15434"/>
                      <a:pt x="7719" y="20551"/>
                    </a:cubicBezTo>
                    <a:cubicBezTo>
                      <a:pt x="4445" y="20359"/>
                      <a:pt x="983" y="16572"/>
                      <a:pt x="182" y="12423"/>
                    </a:cubicBezTo>
                    <a:cubicBezTo>
                      <a:pt x="-677" y="7973"/>
                      <a:pt x="1577" y="3233"/>
                      <a:pt x="5545" y="1147"/>
                    </a:cubicBezTo>
                    <a:cubicBezTo>
                      <a:pt x="9722" y="-1049"/>
                      <a:pt x="14569" y="-36"/>
                      <a:pt x="17749" y="3699"/>
                    </a:cubicBezTo>
                    <a:cubicBezTo>
                      <a:pt x="20442" y="6861"/>
                      <a:pt x="20923" y="12200"/>
                      <a:pt x="18755" y="15678"/>
                    </a:cubicBezTo>
                    <a:close/>
                    <a:moveTo>
                      <a:pt x="18755" y="15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AutoShape 261"/>
              <p:cNvSpPr>
                <a:spLocks/>
              </p:cNvSpPr>
              <p:nvPr/>
            </p:nvSpPr>
            <p:spPr bwMode="auto">
              <a:xfrm>
                <a:off x="7391566" y="4649949"/>
                <a:ext cx="267658" cy="264973"/>
              </a:xfrm>
              <a:custGeom>
                <a:avLst/>
                <a:gdLst/>
                <a:ahLst/>
                <a:cxnLst/>
                <a:rect l="0" t="0" r="r" b="b"/>
                <a:pathLst>
                  <a:path w="20241" h="20581">
                    <a:moveTo>
                      <a:pt x="8443" y="19119"/>
                    </a:moveTo>
                    <a:cubicBezTo>
                      <a:pt x="8443" y="19638"/>
                      <a:pt x="8443" y="20108"/>
                      <a:pt x="8443" y="20581"/>
                    </a:cubicBezTo>
                    <a:cubicBezTo>
                      <a:pt x="4410" y="20089"/>
                      <a:pt x="761" y="16311"/>
                      <a:pt x="132" y="12166"/>
                    </a:cubicBezTo>
                    <a:cubicBezTo>
                      <a:pt x="-655" y="6986"/>
                      <a:pt x="2182" y="2517"/>
                      <a:pt x="6214" y="798"/>
                    </a:cubicBezTo>
                    <a:cubicBezTo>
                      <a:pt x="10477" y="-1019"/>
                      <a:pt x="15420" y="340"/>
                      <a:pt x="18202" y="4114"/>
                    </a:cubicBezTo>
                    <a:cubicBezTo>
                      <a:pt x="20792" y="7629"/>
                      <a:pt x="20945" y="12915"/>
                      <a:pt x="18491" y="16144"/>
                    </a:cubicBezTo>
                    <a:cubicBezTo>
                      <a:pt x="18142" y="15816"/>
                      <a:pt x="17797" y="15493"/>
                      <a:pt x="17461" y="15178"/>
                    </a:cubicBezTo>
                    <a:cubicBezTo>
                      <a:pt x="20668" y="9427"/>
                      <a:pt x="17477" y="3702"/>
                      <a:pt x="13127" y="2057"/>
                    </a:cubicBezTo>
                    <a:cubicBezTo>
                      <a:pt x="8588" y="341"/>
                      <a:pt x="3496" y="2823"/>
                      <a:pt x="1927" y="7557"/>
                    </a:cubicBezTo>
                    <a:cubicBezTo>
                      <a:pt x="359" y="12290"/>
                      <a:pt x="2938" y="17828"/>
                      <a:pt x="8443" y="19119"/>
                    </a:cubicBezTo>
                    <a:close/>
                    <a:moveTo>
                      <a:pt x="8443" y="1911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02" name="Group 101"/>
          <p:cNvGrpSpPr/>
          <p:nvPr userDrawn="1"/>
        </p:nvGrpSpPr>
        <p:grpSpPr>
          <a:xfrm>
            <a:off x="8598396" y="1345342"/>
            <a:ext cx="425911" cy="367164"/>
            <a:chOff x="8598396" y="1345342"/>
            <a:chExt cx="425911" cy="367164"/>
          </a:xfrm>
        </p:grpSpPr>
        <p:sp>
          <p:nvSpPr>
            <p:cNvPr id="103" name="Hexagon 102"/>
            <p:cNvSpPr/>
            <p:nvPr/>
          </p:nvSpPr>
          <p:spPr>
            <a:xfrm>
              <a:off x="8598396" y="1345342"/>
              <a:ext cx="425911" cy="36716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721403" y="1397556"/>
              <a:ext cx="179896" cy="242278"/>
              <a:chOff x="2898876" y="3842230"/>
              <a:chExt cx="314262" cy="423240"/>
            </a:xfrm>
          </p:grpSpPr>
          <p:sp>
            <p:nvSpPr>
              <p:cNvPr id="105" name="AutoShape 1"/>
              <p:cNvSpPr>
                <a:spLocks/>
              </p:cNvSpPr>
              <p:nvPr/>
            </p:nvSpPr>
            <p:spPr bwMode="auto">
              <a:xfrm>
                <a:off x="3081351" y="4095668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5" y="7202"/>
                    </a:moveTo>
                    <a:cubicBezTo>
                      <a:pt x="12787" y="7202"/>
                      <a:pt x="14402" y="8811"/>
                      <a:pt x="14402" y="10803"/>
                    </a:cubicBezTo>
                    <a:cubicBezTo>
                      <a:pt x="14402" y="12784"/>
                      <a:pt x="12787" y="14393"/>
                      <a:pt x="10805" y="14393"/>
                    </a:cubicBezTo>
                    <a:cubicBezTo>
                      <a:pt x="8818" y="14393"/>
                      <a:pt x="7203" y="12784"/>
                      <a:pt x="7203" y="10803"/>
                    </a:cubicBezTo>
                    <a:cubicBezTo>
                      <a:pt x="7203" y="8821"/>
                      <a:pt x="8818" y="7202"/>
                      <a:pt x="10805" y="7202"/>
                    </a:cubicBezTo>
                    <a:close/>
                    <a:moveTo>
                      <a:pt x="10805" y="21600"/>
                    </a:moveTo>
                    <a:cubicBezTo>
                      <a:pt x="16766" y="21600"/>
                      <a:pt x="21600" y="16747"/>
                      <a:pt x="21600" y="10803"/>
                    </a:cubicBezTo>
                    <a:cubicBezTo>
                      <a:pt x="21600" y="4843"/>
                      <a:pt x="16766" y="0"/>
                      <a:pt x="10805" y="0"/>
                    </a:cubicBezTo>
                    <a:cubicBezTo>
                      <a:pt x="4849" y="0"/>
                      <a:pt x="0" y="4848"/>
                      <a:pt x="0" y="10803"/>
                    </a:cubicBezTo>
                    <a:cubicBezTo>
                      <a:pt x="0" y="16757"/>
                      <a:pt x="4849" y="21600"/>
                      <a:pt x="10805" y="21600"/>
                    </a:cubicBezTo>
                    <a:close/>
                    <a:moveTo>
                      <a:pt x="1080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6" name="AutoShape 2"/>
              <p:cNvSpPr>
                <a:spLocks/>
              </p:cNvSpPr>
              <p:nvPr/>
            </p:nvSpPr>
            <p:spPr bwMode="auto">
              <a:xfrm>
                <a:off x="3056008" y="4055118"/>
                <a:ext cx="29146" cy="29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4" y="5177"/>
                    </a:moveTo>
                    <a:cubicBezTo>
                      <a:pt x="13896" y="5177"/>
                      <a:pt x="16423" y="7701"/>
                      <a:pt x="16423" y="10800"/>
                    </a:cubicBezTo>
                    <a:cubicBezTo>
                      <a:pt x="16423" y="13896"/>
                      <a:pt x="13896" y="16415"/>
                      <a:pt x="10804" y="16415"/>
                    </a:cubicBezTo>
                    <a:cubicBezTo>
                      <a:pt x="7704" y="16415"/>
                      <a:pt x="5185" y="13896"/>
                      <a:pt x="5185" y="10800"/>
                    </a:cubicBezTo>
                    <a:cubicBezTo>
                      <a:pt x="5185" y="7701"/>
                      <a:pt x="7704" y="5177"/>
                      <a:pt x="10804" y="5177"/>
                    </a:cubicBezTo>
                    <a:close/>
                    <a:moveTo>
                      <a:pt x="10804" y="21600"/>
                    </a:moveTo>
                    <a:cubicBezTo>
                      <a:pt x="16756" y="21600"/>
                      <a:pt x="21600" y="16749"/>
                      <a:pt x="21600" y="10800"/>
                    </a:cubicBezTo>
                    <a:cubicBezTo>
                      <a:pt x="21600" y="4844"/>
                      <a:pt x="16756" y="0"/>
                      <a:pt x="10804" y="0"/>
                    </a:cubicBez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6"/>
                      <a:pt x="4844" y="21600"/>
                      <a:pt x="10804" y="21600"/>
                    </a:cubicBezTo>
                    <a:close/>
                    <a:moveTo>
                      <a:pt x="10804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7" name="AutoShape 3"/>
              <p:cNvSpPr>
                <a:spLocks/>
              </p:cNvSpPr>
              <p:nvPr/>
            </p:nvSpPr>
            <p:spPr bwMode="auto">
              <a:xfrm>
                <a:off x="3030663" y="4105804"/>
                <a:ext cx="20910" cy="2091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1" y="7198"/>
                    </a:moveTo>
                    <a:cubicBezTo>
                      <a:pt x="12773" y="7198"/>
                      <a:pt x="14390" y="8813"/>
                      <a:pt x="14390" y="10800"/>
                    </a:cubicBezTo>
                    <a:cubicBezTo>
                      <a:pt x="14390" y="12782"/>
                      <a:pt x="12773" y="14397"/>
                      <a:pt x="10791" y="14397"/>
                    </a:cubicBezTo>
                    <a:cubicBezTo>
                      <a:pt x="8807" y="14397"/>
                      <a:pt x="7190" y="12782"/>
                      <a:pt x="7190" y="10800"/>
                    </a:cubicBezTo>
                    <a:cubicBezTo>
                      <a:pt x="7190" y="8813"/>
                      <a:pt x="8807" y="7198"/>
                      <a:pt x="10791" y="7198"/>
                    </a:cubicBezTo>
                    <a:close/>
                    <a:moveTo>
                      <a:pt x="10796" y="21600"/>
                    </a:moveTo>
                    <a:cubicBezTo>
                      <a:pt x="16754" y="21600"/>
                      <a:pt x="21600" y="16751"/>
                      <a:pt x="21600" y="10800"/>
                    </a:cubicBezTo>
                    <a:cubicBezTo>
                      <a:pt x="21600" y="4839"/>
                      <a:pt x="16754" y="0"/>
                      <a:pt x="10796" y="0"/>
                    </a:cubicBezTo>
                    <a:cubicBezTo>
                      <a:pt x="4836" y="0"/>
                      <a:pt x="0" y="4844"/>
                      <a:pt x="0" y="10800"/>
                    </a:cubicBezTo>
                    <a:cubicBezTo>
                      <a:pt x="0" y="16751"/>
                      <a:pt x="4836" y="21600"/>
                      <a:pt x="10796" y="21600"/>
                    </a:cubicBezTo>
                    <a:close/>
                    <a:moveTo>
                      <a:pt x="1079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8" name="AutoShape 4"/>
              <p:cNvSpPr>
                <a:spLocks/>
              </p:cNvSpPr>
              <p:nvPr/>
            </p:nvSpPr>
            <p:spPr bwMode="auto">
              <a:xfrm>
                <a:off x="2898876" y="3842230"/>
                <a:ext cx="314262" cy="42324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32" y="19691"/>
                    </a:moveTo>
                    <a:lnTo>
                      <a:pt x="15380" y="8122"/>
                    </a:lnTo>
                    <a:lnTo>
                      <a:pt x="15380" y="1445"/>
                    </a:lnTo>
                    <a:lnTo>
                      <a:pt x="15385" y="31"/>
                    </a:lnTo>
                    <a:lnTo>
                      <a:pt x="14407" y="0"/>
                    </a:lnTo>
                    <a:cubicBezTo>
                      <a:pt x="13869" y="0"/>
                      <a:pt x="13434" y="324"/>
                      <a:pt x="13434" y="723"/>
                    </a:cubicBezTo>
                    <a:lnTo>
                      <a:pt x="13434" y="8187"/>
                    </a:lnTo>
                    <a:cubicBezTo>
                      <a:pt x="13434" y="8216"/>
                      <a:pt x="13436" y="8244"/>
                      <a:pt x="13440" y="8273"/>
                    </a:cubicBezTo>
                    <a:lnTo>
                      <a:pt x="13448" y="8316"/>
                    </a:lnTo>
                    <a:cubicBezTo>
                      <a:pt x="13453" y="8397"/>
                      <a:pt x="13475" y="8476"/>
                      <a:pt x="13516" y="8551"/>
                    </a:cubicBezTo>
                    <a:lnTo>
                      <a:pt x="17217" y="15511"/>
                    </a:lnTo>
                    <a:lnTo>
                      <a:pt x="4299" y="15511"/>
                    </a:lnTo>
                    <a:lnTo>
                      <a:pt x="7882" y="8543"/>
                    </a:lnTo>
                    <a:cubicBezTo>
                      <a:pt x="7925" y="8461"/>
                      <a:pt x="7953" y="8343"/>
                      <a:pt x="7953" y="8254"/>
                    </a:cubicBezTo>
                    <a:cubicBezTo>
                      <a:pt x="7963" y="8213"/>
                      <a:pt x="7968" y="8172"/>
                      <a:pt x="7968" y="8131"/>
                    </a:cubicBezTo>
                    <a:lnTo>
                      <a:pt x="7968" y="723"/>
                    </a:lnTo>
                    <a:cubicBezTo>
                      <a:pt x="7968" y="324"/>
                      <a:pt x="7531" y="0"/>
                      <a:pt x="6994" y="0"/>
                    </a:cubicBezTo>
                    <a:lnTo>
                      <a:pt x="6041" y="0"/>
                    </a:lnTo>
                    <a:lnTo>
                      <a:pt x="6041" y="8108"/>
                    </a:lnTo>
                    <a:lnTo>
                      <a:pt x="6015" y="8108"/>
                    </a:lnTo>
                    <a:cubicBezTo>
                      <a:pt x="6014" y="8115"/>
                      <a:pt x="6012" y="8122"/>
                      <a:pt x="6012" y="8130"/>
                    </a:cubicBezTo>
                    <a:lnTo>
                      <a:pt x="64" y="19699"/>
                    </a:lnTo>
                    <a:cubicBezTo>
                      <a:pt x="22" y="19781"/>
                      <a:pt x="0" y="19868"/>
                      <a:pt x="0" y="19956"/>
                    </a:cubicBezTo>
                    <a:cubicBezTo>
                      <a:pt x="0" y="20862"/>
                      <a:pt x="993" y="21600"/>
                      <a:pt x="2215" y="21600"/>
                    </a:cubicBezTo>
                    <a:lnTo>
                      <a:pt x="19386" y="21600"/>
                    </a:lnTo>
                    <a:cubicBezTo>
                      <a:pt x="20607" y="21600"/>
                      <a:pt x="21600" y="20862"/>
                      <a:pt x="21600" y="19956"/>
                    </a:cubicBezTo>
                    <a:cubicBezTo>
                      <a:pt x="21600" y="19865"/>
                      <a:pt x="21577" y="19776"/>
                      <a:pt x="21532" y="19691"/>
                    </a:cubicBezTo>
                    <a:close/>
                    <a:moveTo>
                      <a:pt x="21532" y="1969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9" name="Group 108"/>
          <p:cNvGrpSpPr/>
          <p:nvPr userDrawn="1"/>
        </p:nvGrpSpPr>
        <p:grpSpPr>
          <a:xfrm>
            <a:off x="8598396" y="1748774"/>
            <a:ext cx="425911" cy="367164"/>
            <a:chOff x="8598396" y="1748774"/>
            <a:chExt cx="425911" cy="367164"/>
          </a:xfrm>
        </p:grpSpPr>
        <p:sp>
          <p:nvSpPr>
            <p:cNvPr id="110" name="Hexagon 109"/>
            <p:cNvSpPr/>
            <p:nvPr/>
          </p:nvSpPr>
          <p:spPr>
            <a:xfrm>
              <a:off x="8598396" y="1748774"/>
              <a:ext cx="425911" cy="36716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11" name="AutoShape 1"/>
            <p:cNvSpPr>
              <a:spLocks/>
            </p:cNvSpPr>
            <p:nvPr/>
          </p:nvSpPr>
          <p:spPr bwMode="auto">
            <a:xfrm>
              <a:off x="8687973" y="1846105"/>
              <a:ext cx="246757" cy="218882"/>
            </a:xfrm>
            <a:custGeom>
              <a:avLst/>
              <a:gdLst/>
              <a:ahLst/>
              <a:cxnLst/>
              <a:rect l="0" t="0" r="r" b="b"/>
              <a:pathLst>
                <a:path w="21549" h="20910">
                  <a:moveTo>
                    <a:pt x="11120" y="20910"/>
                  </a:moveTo>
                  <a:cubicBezTo>
                    <a:pt x="10405" y="19600"/>
                    <a:pt x="9395" y="18561"/>
                    <a:pt x="8375" y="17535"/>
                  </a:cubicBezTo>
                  <a:cubicBezTo>
                    <a:pt x="7508" y="16662"/>
                    <a:pt x="6583" y="15870"/>
                    <a:pt x="5598" y="15161"/>
                  </a:cubicBezTo>
                  <a:cubicBezTo>
                    <a:pt x="4520" y="14386"/>
                    <a:pt x="3606" y="13416"/>
                    <a:pt x="2824" y="12297"/>
                  </a:cubicBezTo>
                  <a:cubicBezTo>
                    <a:pt x="2725" y="12155"/>
                    <a:pt x="2622" y="12099"/>
                    <a:pt x="2460" y="12102"/>
                  </a:cubicBezTo>
                  <a:cubicBezTo>
                    <a:pt x="1865" y="12111"/>
                    <a:pt x="1270" y="12098"/>
                    <a:pt x="674" y="12108"/>
                  </a:cubicBezTo>
                  <a:cubicBezTo>
                    <a:pt x="384" y="12113"/>
                    <a:pt x="176" y="11989"/>
                    <a:pt x="75" y="11699"/>
                  </a:cubicBezTo>
                  <a:cubicBezTo>
                    <a:pt x="-31" y="11398"/>
                    <a:pt x="-42" y="11092"/>
                    <a:pt x="155" y="10819"/>
                  </a:cubicBezTo>
                  <a:cubicBezTo>
                    <a:pt x="279" y="10649"/>
                    <a:pt x="449" y="10607"/>
                    <a:pt x="641" y="10607"/>
                  </a:cubicBezTo>
                  <a:cubicBezTo>
                    <a:pt x="2115" y="10611"/>
                    <a:pt x="3589" y="10609"/>
                    <a:pt x="5062" y="10609"/>
                  </a:cubicBezTo>
                  <a:cubicBezTo>
                    <a:pt x="5665" y="10609"/>
                    <a:pt x="6268" y="10610"/>
                    <a:pt x="6870" y="10610"/>
                  </a:cubicBezTo>
                  <a:cubicBezTo>
                    <a:pt x="7231" y="10609"/>
                    <a:pt x="7413" y="10468"/>
                    <a:pt x="7536" y="10088"/>
                  </a:cubicBezTo>
                  <a:cubicBezTo>
                    <a:pt x="7779" y="9334"/>
                    <a:pt x="8019" y="8578"/>
                    <a:pt x="8281" y="7759"/>
                  </a:cubicBezTo>
                  <a:cubicBezTo>
                    <a:pt x="8368" y="8097"/>
                    <a:pt x="8442" y="8378"/>
                    <a:pt x="8513" y="8660"/>
                  </a:cubicBezTo>
                  <a:cubicBezTo>
                    <a:pt x="8961" y="10424"/>
                    <a:pt x="9404" y="12190"/>
                    <a:pt x="9859" y="13952"/>
                  </a:cubicBezTo>
                  <a:cubicBezTo>
                    <a:pt x="9927" y="14216"/>
                    <a:pt x="10032" y="14475"/>
                    <a:pt x="10155" y="14714"/>
                  </a:cubicBezTo>
                  <a:cubicBezTo>
                    <a:pt x="10279" y="14951"/>
                    <a:pt x="10446" y="14951"/>
                    <a:pt x="10575" y="14719"/>
                  </a:cubicBezTo>
                  <a:cubicBezTo>
                    <a:pt x="10694" y="14504"/>
                    <a:pt x="10789" y="14268"/>
                    <a:pt x="10865" y="14030"/>
                  </a:cubicBezTo>
                  <a:cubicBezTo>
                    <a:pt x="11263" y="12797"/>
                    <a:pt x="11654" y="11561"/>
                    <a:pt x="12040" y="10323"/>
                  </a:cubicBezTo>
                  <a:cubicBezTo>
                    <a:pt x="12087" y="10171"/>
                    <a:pt x="12150" y="10112"/>
                    <a:pt x="12300" y="10115"/>
                  </a:cubicBezTo>
                  <a:cubicBezTo>
                    <a:pt x="12801" y="10125"/>
                    <a:pt x="13302" y="10123"/>
                    <a:pt x="13803" y="10117"/>
                  </a:cubicBezTo>
                  <a:cubicBezTo>
                    <a:pt x="13931" y="10115"/>
                    <a:pt x="13991" y="10167"/>
                    <a:pt x="14046" y="10291"/>
                  </a:cubicBezTo>
                  <a:cubicBezTo>
                    <a:pt x="14389" y="11055"/>
                    <a:pt x="15157" y="11454"/>
                    <a:pt x="15900" y="11265"/>
                  </a:cubicBezTo>
                  <a:cubicBezTo>
                    <a:pt x="16670" y="11070"/>
                    <a:pt x="17197" y="10338"/>
                    <a:pt x="17195" y="9468"/>
                  </a:cubicBezTo>
                  <a:cubicBezTo>
                    <a:pt x="17194" y="8639"/>
                    <a:pt x="16669" y="7911"/>
                    <a:pt x="15932" y="7715"/>
                  </a:cubicBezTo>
                  <a:cubicBezTo>
                    <a:pt x="15175" y="7514"/>
                    <a:pt x="14402" y="7902"/>
                    <a:pt x="14053" y="8673"/>
                  </a:cubicBezTo>
                  <a:cubicBezTo>
                    <a:pt x="13993" y="8807"/>
                    <a:pt x="13930" y="8855"/>
                    <a:pt x="13794" y="8854"/>
                  </a:cubicBezTo>
                  <a:cubicBezTo>
                    <a:pt x="13126" y="8846"/>
                    <a:pt x="12458" y="8849"/>
                    <a:pt x="11790" y="8852"/>
                  </a:cubicBezTo>
                  <a:cubicBezTo>
                    <a:pt x="11419" y="8853"/>
                    <a:pt x="11250" y="8990"/>
                    <a:pt x="11128" y="9375"/>
                  </a:cubicBezTo>
                  <a:cubicBezTo>
                    <a:pt x="10905" y="10076"/>
                    <a:pt x="10683" y="10779"/>
                    <a:pt x="10419" y="11483"/>
                  </a:cubicBezTo>
                  <a:cubicBezTo>
                    <a:pt x="10341" y="11182"/>
                    <a:pt x="10260" y="10882"/>
                    <a:pt x="10184" y="10580"/>
                  </a:cubicBezTo>
                  <a:cubicBezTo>
                    <a:pt x="9771" y="8945"/>
                    <a:pt x="9359" y="7310"/>
                    <a:pt x="8947" y="5675"/>
                  </a:cubicBezTo>
                  <a:cubicBezTo>
                    <a:pt x="8934" y="5621"/>
                    <a:pt x="8921" y="5567"/>
                    <a:pt x="8905" y="5515"/>
                  </a:cubicBezTo>
                  <a:cubicBezTo>
                    <a:pt x="8821" y="5228"/>
                    <a:pt x="8616" y="5047"/>
                    <a:pt x="8367" y="5039"/>
                  </a:cubicBezTo>
                  <a:cubicBezTo>
                    <a:pt x="8118" y="5031"/>
                    <a:pt x="7902" y="5194"/>
                    <a:pt x="7808" y="5482"/>
                  </a:cubicBezTo>
                  <a:cubicBezTo>
                    <a:pt x="7515" y="6377"/>
                    <a:pt x="7229" y="7275"/>
                    <a:pt x="6940" y="8173"/>
                  </a:cubicBezTo>
                  <a:cubicBezTo>
                    <a:pt x="6834" y="8502"/>
                    <a:pt x="6726" y="8830"/>
                    <a:pt x="6626" y="9161"/>
                  </a:cubicBezTo>
                  <a:cubicBezTo>
                    <a:pt x="6590" y="9279"/>
                    <a:pt x="6543" y="9343"/>
                    <a:pt x="6414" y="9343"/>
                  </a:cubicBezTo>
                  <a:cubicBezTo>
                    <a:pt x="4679" y="9338"/>
                    <a:pt x="2943" y="9338"/>
                    <a:pt x="1208" y="9343"/>
                  </a:cubicBezTo>
                  <a:cubicBezTo>
                    <a:pt x="1064" y="9343"/>
                    <a:pt x="1024" y="9260"/>
                    <a:pt x="986" y="9139"/>
                  </a:cubicBezTo>
                  <a:cubicBezTo>
                    <a:pt x="753" y="8394"/>
                    <a:pt x="664" y="7627"/>
                    <a:pt x="688" y="6843"/>
                  </a:cubicBezTo>
                  <a:cubicBezTo>
                    <a:pt x="729" y="5511"/>
                    <a:pt x="952" y="4225"/>
                    <a:pt x="1536" y="3040"/>
                  </a:cubicBezTo>
                  <a:cubicBezTo>
                    <a:pt x="2263" y="1564"/>
                    <a:pt x="3326" y="521"/>
                    <a:pt x="4844" y="142"/>
                  </a:cubicBezTo>
                  <a:cubicBezTo>
                    <a:pt x="6573" y="-289"/>
                    <a:pt x="8067" y="281"/>
                    <a:pt x="9360" y="1554"/>
                  </a:cubicBezTo>
                  <a:cubicBezTo>
                    <a:pt x="10078" y="2260"/>
                    <a:pt x="10599" y="3125"/>
                    <a:pt x="11003" y="4078"/>
                  </a:cubicBezTo>
                  <a:cubicBezTo>
                    <a:pt x="11033" y="4149"/>
                    <a:pt x="11066" y="4220"/>
                    <a:pt x="11113" y="4327"/>
                  </a:cubicBezTo>
                  <a:cubicBezTo>
                    <a:pt x="11160" y="4224"/>
                    <a:pt x="11194" y="4149"/>
                    <a:pt x="11226" y="4074"/>
                  </a:cubicBezTo>
                  <a:cubicBezTo>
                    <a:pt x="11875" y="2573"/>
                    <a:pt x="12805" y="1356"/>
                    <a:pt x="14199" y="631"/>
                  </a:cubicBezTo>
                  <a:cubicBezTo>
                    <a:pt x="16738" y="-690"/>
                    <a:pt x="19578" y="455"/>
                    <a:pt x="20828" y="3294"/>
                  </a:cubicBezTo>
                  <a:cubicBezTo>
                    <a:pt x="21372" y="4528"/>
                    <a:pt x="21558" y="5841"/>
                    <a:pt x="21548" y="7200"/>
                  </a:cubicBezTo>
                  <a:cubicBezTo>
                    <a:pt x="21534" y="9297"/>
                    <a:pt x="20842" y="11079"/>
                    <a:pt x="19512" y="12578"/>
                  </a:cubicBezTo>
                  <a:cubicBezTo>
                    <a:pt x="18693" y="13500"/>
                    <a:pt x="17745" y="14247"/>
                    <a:pt x="16792" y="14987"/>
                  </a:cubicBezTo>
                  <a:cubicBezTo>
                    <a:pt x="14943" y="16423"/>
                    <a:pt x="13249" y="18047"/>
                    <a:pt x="11771" y="19932"/>
                  </a:cubicBezTo>
                  <a:cubicBezTo>
                    <a:pt x="11532" y="20237"/>
                    <a:pt x="11336" y="20582"/>
                    <a:pt x="11120" y="20910"/>
                  </a:cubicBezTo>
                  <a:close/>
                  <a:moveTo>
                    <a:pt x="11120" y="2091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 userDrawn="1"/>
        </p:nvGrpSpPr>
        <p:grpSpPr>
          <a:xfrm>
            <a:off x="8598396" y="941910"/>
            <a:ext cx="425911" cy="367164"/>
            <a:chOff x="8598396" y="941910"/>
            <a:chExt cx="425911" cy="367164"/>
          </a:xfrm>
        </p:grpSpPr>
        <p:sp>
          <p:nvSpPr>
            <p:cNvPr id="113" name="Hexagon 112"/>
            <p:cNvSpPr/>
            <p:nvPr/>
          </p:nvSpPr>
          <p:spPr>
            <a:xfrm>
              <a:off x="8598396" y="941910"/>
              <a:ext cx="425911" cy="36716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4" name="AutoShape 6"/>
            <p:cNvSpPr>
              <a:spLocks/>
            </p:cNvSpPr>
            <p:nvPr/>
          </p:nvSpPr>
          <p:spPr bwMode="auto">
            <a:xfrm>
              <a:off x="8673333" y="1012628"/>
              <a:ext cx="276037" cy="1981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3" y="19222"/>
                  </a:moveTo>
                  <a:cubicBezTo>
                    <a:pt x="15237" y="19222"/>
                    <a:pt x="13894" y="17354"/>
                    <a:pt x="13894" y="15049"/>
                  </a:cubicBezTo>
                  <a:cubicBezTo>
                    <a:pt x="13894" y="12744"/>
                    <a:pt x="15237" y="10876"/>
                    <a:pt x="16893" y="10876"/>
                  </a:cubicBezTo>
                  <a:cubicBezTo>
                    <a:pt x="18549" y="10876"/>
                    <a:pt x="19892" y="12744"/>
                    <a:pt x="19892" y="15049"/>
                  </a:cubicBezTo>
                  <a:cubicBezTo>
                    <a:pt x="19892" y="17354"/>
                    <a:pt x="18549" y="19222"/>
                    <a:pt x="16893" y="19222"/>
                  </a:cubicBezTo>
                  <a:close/>
                  <a:moveTo>
                    <a:pt x="4707" y="19222"/>
                  </a:moveTo>
                  <a:cubicBezTo>
                    <a:pt x="3051" y="19222"/>
                    <a:pt x="1708" y="17354"/>
                    <a:pt x="1708" y="15049"/>
                  </a:cubicBezTo>
                  <a:cubicBezTo>
                    <a:pt x="1708" y="12744"/>
                    <a:pt x="3051" y="10876"/>
                    <a:pt x="4707" y="10876"/>
                  </a:cubicBezTo>
                  <a:cubicBezTo>
                    <a:pt x="6363" y="10876"/>
                    <a:pt x="7706" y="12744"/>
                    <a:pt x="7706" y="15049"/>
                  </a:cubicBezTo>
                  <a:cubicBezTo>
                    <a:pt x="7706" y="17354"/>
                    <a:pt x="6363" y="19222"/>
                    <a:pt x="4707" y="19222"/>
                  </a:cubicBezTo>
                  <a:close/>
                  <a:moveTo>
                    <a:pt x="20961" y="11764"/>
                  </a:moveTo>
                  <a:lnTo>
                    <a:pt x="15770" y="1177"/>
                  </a:lnTo>
                  <a:lnTo>
                    <a:pt x="15768" y="1173"/>
                  </a:lnTo>
                  <a:cubicBezTo>
                    <a:pt x="15418" y="465"/>
                    <a:pt x="14832" y="0"/>
                    <a:pt x="14167" y="0"/>
                  </a:cubicBezTo>
                  <a:cubicBezTo>
                    <a:pt x="13093" y="0"/>
                    <a:pt x="12222" y="1212"/>
                    <a:pt x="12222" y="2706"/>
                  </a:cubicBezTo>
                  <a:lnTo>
                    <a:pt x="12221" y="3181"/>
                  </a:lnTo>
                  <a:lnTo>
                    <a:pt x="11318" y="3181"/>
                  </a:lnTo>
                  <a:lnTo>
                    <a:pt x="11318" y="5169"/>
                  </a:lnTo>
                  <a:cubicBezTo>
                    <a:pt x="11318" y="5620"/>
                    <a:pt x="11060" y="5989"/>
                    <a:pt x="10746" y="5989"/>
                  </a:cubicBezTo>
                  <a:cubicBezTo>
                    <a:pt x="10431" y="5989"/>
                    <a:pt x="10173" y="5620"/>
                    <a:pt x="10173" y="5169"/>
                  </a:cubicBezTo>
                  <a:lnTo>
                    <a:pt x="10173" y="3181"/>
                  </a:lnTo>
                  <a:lnTo>
                    <a:pt x="9379" y="3181"/>
                  </a:lnTo>
                  <a:lnTo>
                    <a:pt x="9378" y="2706"/>
                  </a:lnTo>
                  <a:cubicBezTo>
                    <a:pt x="9378" y="1212"/>
                    <a:pt x="8507" y="0"/>
                    <a:pt x="7433" y="0"/>
                  </a:cubicBezTo>
                  <a:cubicBezTo>
                    <a:pt x="6768" y="0"/>
                    <a:pt x="6182" y="465"/>
                    <a:pt x="5832" y="1173"/>
                  </a:cubicBezTo>
                  <a:lnTo>
                    <a:pt x="5830" y="1177"/>
                  </a:lnTo>
                  <a:lnTo>
                    <a:pt x="639" y="11764"/>
                  </a:lnTo>
                  <a:cubicBezTo>
                    <a:pt x="235" y="12730"/>
                    <a:pt x="0" y="13850"/>
                    <a:pt x="0" y="15049"/>
                  </a:cubicBezTo>
                  <a:cubicBezTo>
                    <a:pt x="0" y="18667"/>
                    <a:pt x="2107" y="21600"/>
                    <a:pt x="4707" y="21600"/>
                  </a:cubicBezTo>
                  <a:cubicBezTo>
                    <a:pt x="7307" y="21600"/>
                    <a:pt x="9414" y="18667"/>
                    <a:pt x="9414" y="15049"/>
                  </a:cubicBezTo>
                  <a:lnTo>
                    <a:pt x="9413" y="13159"/>
                  </a:lnTo>
                  <a:lnTo>
                    <a:pt x="10173" y="13159"/>
                  </a:lnTo>
                  <a:lnTo>
                    <a:pt x="10173" y="11020"/>
                  </a:lnTo>
                  <a:cubicBezTo>
                    <a:pt x="10173" y="10568"/>
                    <a:pt x="10431" y="10200"/>
                    <a:pt x="10746" y="10200"/>
                  </a:cubicBezTo>
                  <a:cubicBezTo>
                    <a:pt x="11060" y="10200"/>
                    <a:pt x="11318" y="10568"/>
                    <a:pt x="11318" y="11020"/>
                  </a:cubicBezTo>
                  <a:lnTo>
                    <a:pt x="11318" y="13159"/>
                  </a:lnTo>
                  <a:lnTo>
                    <a:pt x="12187" y="13159"/>
                  </a:lnTo>
                  <a:lnTo>
                    <a:pt x="12186" y="15049"/>
                  </a:lnTo>
                  <a:cubicBezTo>
                    <a:pt x="12186" y="18667"/>
                    <a:pt x="14293" y="21600"/>
                    <a:pt x="16893" y="21600"/>
                  </a:cubicBezTo>
                  <a:cubicBezTo>
                    <a:pt x="19493" y="21600"/>
                    <a:pt x="21600" y="18667"/>
                    <a:pt x="21600" y="15049"/>
                  </a:cubicBezTo>
                  <a:cubicBezTo>
                    <a:pt x="21600" y="13850"/>
                    <a:pt x="21365" y="12730"/>
                    <a:pt x="20961" y="11764"/>
                  </a:cubicBezTo>
                  <a:close/>
                  <a:moveTo>
                    <a:pt x="20961" y="1176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5" name="Group 114"/>
          <p:cNvGrpSpPr/>
          <p:nvPr userDrawn="1"/>
        </p:nvGrpSpPr>
        <p:grpSpPr>
          <a:xfrm>
            <a:off x="8598396" y="4572800"/>
            <a:ext cx="425911" cy="367164"/>
            <a:chOff x="8598396" y="4572800"/>
            <a:chExt cx="425911" cy="367164"/>
          </a:xfrm>
        </p:grpSpPr>
        <p:sp>
          <p:nvSpPr>
            <p:cNvPr id="116" name="Hexagon 115"/>
            <p:cNvSpPr/>
            <p:nvPr/>
          </p:nvSpPr>
          <p:spPr>
            <a:xfrm>
              <a:off x="8598396" y="4572800"/>
              <a:ext cx="425911" cy="367164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8706825" y="4628970"/>
              <a:ext cx="209052" cy="259250"/>
              <a:chOff x="4958702" y="3119675"/>
              <a:chExt cx="169818" cy="210596"/>
            </a:xfrm>
            <a:solidFill>
              <a:srgbClr val="FFFFFF"/>
            </a:solidFill>
          </p:grpSpPr>
          <p:sp>
            <p:nvSpPr>
              <p:cNvPr id="118" name="AutoShape 3"/>
              <p:cNvSpPr>
                <a:spLocks/>
              </p:cNvSpPr>
              <p:nvPr/>
            </p:nvSpPr>
            <p:spPr bwMode="auto">
              <a:xfrm>
                <a:off x="4958702" y="3119675"/>
                <a:ext cx="22195" cy="2105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936" y="0"/>
                    </a:moveTo>
                    <a:lnTo>
                      <a:pt x="12660" y="0"/>
                    </a:lnTo>
                    <a:cubicBezTo>
                      <a:pt x="17576" y="0"/>
                      <a:pt x="21600" y="431"/>
                      <a:pt x="21600" y="958"/>
                    </a:cubicBezTo>
                    <a:lnTo>
                      <a:pt x="21600" y="20643"/>
                    </a:lnTo>
                    <a:cubicBezTo>
                      <a:pt x="21600" y="21169"/>
                      <a:pt x="17576" y="21600"/>
                      <a:pt x="12660" y="21600"/>
                    </a:cubicBezTo>
                    <a:lnTo>
                      <a:pt x="8936" y="21600"/>
                    </a:lnTo>
                    <a:cubicBezTo>
                      <a:pt x="4021" y="21600"/>
                      <a:pt x="0" y="21169"/>
                      <a:pt x="0" y="20643"/>
                    </a:cubicBezTo>
                    <a:lnTo>
                      <a:pt x="0" y="958"/>
                    </a:lnTo>
                    <a:cubicBezTo>
                      <a:pt x="0" y="431"/>
                      <a:pt x="4021" y="0"/>
                      <a:pt x="8936" y="0"/>
                    </a:cubicBezTo>
                    <a:cubicBezTo>
                      <a:pt x="8936" y="0"/>
                      <a:pt x="8936" y="0"/>
                      <a:pt x="8936" y="0"/>
                    </a:cubicBezTo>
                    <a:close/>
                    <a:moveTo>
                      <a:pt x="89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9" name="AutoShape 4"/>
              <p:cNvSpPr>
                <a:spLocks/>
              </p:cNvSpPr>
              <p:nvPr/>
            </p:nvSpPr>
            <p:spPr bwMode="auto">
              <a:xfrm>
                <a:off x="4991736" y="3140322"/>
                <a:ext cx="136784" cy="970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4783" y="1080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cap="all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20" name="Group 119"/>
          <p:cNvGrpSpPr/>
          <p:nvPr userDrawn="1"/>
        </p:nvGrpSpPr>
        <p:grpSpPr>
          <a:xfrm>
            <a:off x="8598396" y="135046"/>
            <a:ext cx="425911" cy="367164"/>
            <a:chOff x="8598396" y="135046"/>
            <a:chExt cx="425911" cy="367164"/>
          </a:xfrm>
        </p:grpSpPr>
        <p:sp>
          <p:nvSpPr>
            <p:cNvPr id="121" name="Hexagon 120"/>
            <p:cNvSpPr/>
            <p:nvPr/>
          </p:nvSpPr>
          <p:spPr>
            <a:xfrm>
              <a:off x="8598396" y="135046"/>
              <a:ext cx="425911" cy="36716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 rot="2804592">
              <a:off x="8724868" y="159389"/>
              <a:ext cx="172966" cy="311540"/>
              <a:chOff x="533400" y="2540000"/>
              <a:chExt cx="757238" cy="1363919"/>
            </a:xfrm>
            <a:solidFill>
              <a:srgbClr val="FFFFFF"/>
            </a:solidFill>
          </p:grpSpPr>
          <p:sp>
            <p:nvSpPr>
              <p:cNvPr id="123" name="AutoShape 14"/>
              <p:cNvSpPr>
                <a:spLocks/>
              </p:cNvSpPr>
              <p:nvPr/>
            </p:nvSpPr>
            <p:spPr bwMode="auto">
              <a:xfrm>
                <a:off x="696913" y="2540000"/>
                <a:ext cx="411162" cy="939800"/>
              </a:xfrm>
              <a:custGeom>
                <a:avLst/>
                <a:gdLst/>
                <a:ahLst/>
                <a:cxnLst/>
                <a:rect l="0" t="0" r="r" b="b"/>
                <a:pathLst>
                  <a:path w="20869" h="21208">
                    <a:moveTo>
                      <a:pt x="10423" y="7577"/>
                    </a:moveTo>
                    <a:cubicBezTo>
                      <a:pt x="7925" y="7580"/>
                      <a:pt x="6161" y="8329"/>
                      <a:pt x="6094" y="9416"/>
                    </a:cubicBezTo>
                    <a:cubicBezTo>
                      <a:pt x="6025" y="10538"/>
                      <a:pt x="7936" y="11412"/>
                      <a:pt x="10451" y="11408"/>
                    </a:cubicBezTo>
                    <a:cubicBezTo>
                      <a:pt x="12970" y="11405"/>
                      <a:pt x="14852" y="10532"/>
                      <a:pt x="14773" y="9404"/>
                    </a:cubicBezTo>
                    <a:cubicBezTo>
                      <a:pt x="14698" y="8325"/>
                      <a:pt x="12913" y="7575"/>
                      <a:pt x="10423" y="7577"/>
                    </a:cubicBezTo>
                    <a:close/>
                    <a:moveTo>
                      <a:pt x="10234" y="21168"/>
                    </a:moveTo>
                    <a:cubicBezTo>
                      <a:pt x="3637" y="21195"/>
                      <a:pt x="3504" y="21203"/>
                      <a:pt x="2664" y="18289"/>
                    </a:cubicBezTo>
                    <a:cubicBezTo>
                      <a:pt x="1615" y="14650"/>
                      <a:pt x="458" y="11005"/>
                      <a:pt x="26" y="7347"/>
                    </a:cubicBezTo>
                    <a:cubicBezTo>
                      <a:pt x="-276" y="4792"/>
                      <a:pt x="2090" y="2481"/>
                      <a:pt x="6488" y="734"/>
                    </a:cubicBezTo>
                    <a:cubicBezTo>
                      <a:pt x="9137" y="-318"/>
                      <a:pt x="12367" y="-225"/>
                      <a:pt x="14887" y="922"/>
                    </a:cubicBezTo>
                    <a:cubicBezTo>
                      <a:pt x="19056" y="2821"/>
                      <a:pt x="21324" y="5131"/>
                      <a:pt x="20793" y="7785"/>
                    </a:cubicBezTo>
                    <a:cubicBezTo>
                      <a:pt x="19966" y="11914"/>
                      <a:pt x="18823" y="16031"/>
                      <a:pt x="17642" y="20143"/>
                    </a:cubicBezTo>
                    <a:cubicBezTo>
                      <a:pt x="17533" y="20520"/>
                      <a:pt x="16284" y="21036"/>
                      <a:pt x="15385" y="21123"/>
                    </a:cubicBezTo>
                    <a:cubicBezTo>
                      <a:pt x="13739" y="21282"/>
                      <a:pt x="11958" y="21168"/>
                      <a:pt x="10234" y="21168"/>
                    </a:cubicBezTo>
                    <a:close/>
                    <a:moveTo>
                      <a:pt x="10234" y="2116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AutoShape 15"/>
              <p:cNvSpPr>
                <a:spLocks/>
              </p:cNvSpPr>
              <p:nvPr/>
            </p:nvSpPr>
            <p:spPr bwMode="auto">
              <a:xfrm>
                <a:off x="809771" y="3534032"/>
                <a:ext cx="188912" cy="369887"/>
              </a:xfrm>
              <a:custGeom>
                <a:avLst/>
                <a:gdLst/>
                <a:ahLst/>
                <a:cxnLst/>
                <a:rect l="0" t="0" r="r" b="b"/>
                <a:pathLst>
                  <a:path w="21051" h="20536">
                    <a:moveTo>
                      <a:pt x="2357" y="0"/>
                    </a:moveTo>
                    <a:cubicBezTo>
                      <a:pt x="10419" y="6462"/>
                      <a:pt x="10860" y="6462"/>
                      <a:pt x="18322" y="32"/>
                    </a:cubicBezTo>
                    <a:cubicBezTo>
                      <a:pt x="19495" y="1484"/>
                      <a:pt x="21353" y="2619"/>
                      <a:pt x="21009" y="3553"/>
                    </a:cubicBezTo>
                    <a:cubicBezTo>
                      <a:pt x="19159" y="8578"/>
                      <a:pt x="17116" y="13602"/>
                      <a:pt x="14383" y="18523"/>
                    </a:cubicBezTo>
                    <a:cubicBezTo>
                      <a:pt x="13251" y="20563"/>
                      <a:pt x="8785" y="21600"/>
                      <a:pt x="7136" y="18943"/>
                    </a:cubicBezTo>
                    <a:cubicBezTo>
                      <a:pt x="3915" y="13754"/>
                      <a:pt x="2116" y="8339"/>
                      <a:pt x="35" y="2988"/>
                    </a:cubicBezTo>
                    <a:cubicBezTo>
                      <a:pt x="-247" y="2265"/>
                      <a:pt x="1237" y="1371"/>
                      <a:pt x="2357" y="0"/>
                    </a:cubicBezTo>
                    <a:close/>
                    <a:moveTo>
                      <a:pt x="23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5" name="AutoShape 16"/>
              <p:cNvSpPr>
                <a:spLocks/>
              </p:cNvSpPr>
              <p:nvPr/>
            </p:nvSpPr>
            <p:spPr bwMode="auto">
              <a:xfrm>
                <a:off x="1117600" y="3187700"/>
                <a:ext cx="173038" cy="355600"/>
              </a:xfrm>
              <a:custGeom>
                <a:avLst/>
                <a:gdLst/>
                <a:ahLst/>
                <a:cxnLst/>
                <a:rect l="0" t="0" r="r" b="b"/>
                <a:pathLst>
                  <a:path w="21494" h="21600">
                    <a:moveTo>
                      <a:pt x="21494" y="21600"/>
                    </a:moveTo>
                    <a:cubicBezTo>
                      <a:pt x="13947" y="19914"/>
                      <a:pt x="8034" y="18682"/>
                      <a:pt x="2335" y="17248"/>
                    </a:cubicBezTo>
                    <a:cubicBezTo>
                      <a:pt x="1119" y="16942"/>
                      <a:pt x="-106" y="15867"/>
                      <a:pt x="7" y="15200"/>
                    </a:cubicBezTo>
                    <a:cubicBezTo>
                      <a:pt x="813" y="10458"/>
                      <a:pt x="1965" y="5730"/>
                      <a:pt x="3227" y="0"/>
                    </a:cubicBezTo>
                    <a:cubicBezTo>
                      <a:pt x="14048" y="6680"/>
                      <a:pt x="20406" y="13065"/>
                      <a:pt x="21494" y="21600"/>
                    </a:cubicBezTo>
                    <a:close/>
                    <a:moveTo>
                      <a:pt x="21494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6" name="AutoShape 17"/>
              <p:cNvSpPr>
                <a:spLocks/>
              </p:cNvSpPr>
              <p:nvPr/>
            </p:nvSpPr>
            <p:spPr bwMode="auto">
              <a:xfrm>
                <a:off x="533400" y="3213100"/>
                <a:ext cx="16827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520" h="21600">
                    <a:moveTo>
                      <a:pt x="0" y="21600"/>
                    </a:moveTo>
                    <a:cubicBezTo>
                      <a:pt x="667" y="12580"/>
                      <a:pt x="7714" y="6044"/>
                      <a:pt x="18753" y="0"/>
                    </a:cubicBezTo>
                    <a:cubicBezTo>
                      <a:pt x="19717" y="5136"/>
                      <a:pt x="20772" y="10269"/>
                      <a:pt x="21517" y="15413"/>
                    </a:cubicBezTo>
                    <a:cubicBezTo>
                      <a:pt x="21600" y="15989"/>
                      <a:pt x="20185" y="16900"/>
                      <a:pt x="19009" y="17195"/>
                    </a:cubicBezTo>
                    <a:cubicBezTo>
                      <a:pt x="13347" y="18615"/>
                      <a:pt x="7529" y="19878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7" name="Group 126"/>
          <p:cNvGrpSpPr/>
          <p:nvPr userDrawn="1"/>
        </p:nvGrpSpPr>
        <p:grpSpPr>
          <a:xfrm>
            <a:off x="8598396" y="3362502"/>
            <a:ext cx="425911" cy="367164"/>
            <a:chOff x="8598396" y="3362502"/>
            <a:chExt cx="425911" cy="367164"/>
          </a:xfrm>
        </p:grpSpPr>
        <p:sp>
          <p:nvSpPr>
            <p:cNvPr id="128" name="Hexagon 127"/>
            <p:cNvSpPr/>
            <p:nvPr/>
          </p:nvSpPr>
          <p:spPr>
            <a:xfrm>
              <a:off x="8598396" y="3362502"/>
              <a:ext cx="425911" cy="3671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/>
            </a:p>
          </p:txBody>
        </p:sp>
        <p:grpSp>
          <p:nvGrpSpPr>
            <p:cNvPr id="129" name="Group 128"/>
            <p:cNvGrpSpPr>
              <a:grpSpLocks noChangeAspect="1"/>
            </p:cNvGrpSpPr>
            <p:nvPr/>
          </p:nvGrpSpPr>
          <p:grpSpPr>
            <a:xfrm>
              <a:off x="8688670" y="3426092"/>
              <a:ext cx="245362" cy="245362"/>
              <a:chOff x="8509000" y="7289800"/>
              <a:chExt cx="2303463" cy="2303463"/>
            </a:xfrm>
            <a:solidFill>
              <a:srgbClr val="FFFFFF"/>
            </a:solidFill>
          </p:grpSpPr>
          <p:sp>
            <p:nvSpPr>
              <p:cNvPr id="130" name="AutoShape 37"/>
              <p:cNvSpPr>
                <a:spLocks/>
              </p:cNvSpPr>
              <p:nvPr/>
            </p:nvSpPr>
            <p:spPr bwMode="auto">
              <a:xfrm>
                <a:off x="9207500" y="7975600"/>
                <a:ext cx="301625" cy="338138"/>
              </a:xfrm>
              <a:custGeom>
                <a:avLst/>
                <a:gdLst/>
                <a:ahLst/>
                <a:cxnLst/>
                <a:rect l="0" t="0" r="r" b="b"/>
                <a:pathLst>
                  <a:path w="21239" h="20128">
                    <a:moveTo>
                      <a:pt x="739" y="7444"/>
                    </a:moveTo>
                    <a:cubicBezTo>
                      <a:pt x="-361" y="10345"/>
                      <a:pt x="-233" y="12784"/>
                      <a:pt x="1121" y="14760"/>
                    </a:cubicBezTo>
                    <a:cubicBezTo>
                      <a:pt x="4991" y="20412"/>
                      <a:pt x="11696" y="21600"/>
                      <a:pt x="21239" y="18328"/>
                    </a:cubicBezTo>
                    <a:lnTo>
                      <a:pt x="8686" y="0"/>
                    </a:lnTo>
                    <a:cubicBezTo>
                      <a:pt x="4487" y="2063"/>
                      <a:pt x="1838" y="4545"/>
                      <a:pt x="739" y="7444"/>
                    </a:cubicBezTo>
                    <a:close/>
                    <a:moveTo>
                      <a:pt x="739" y="744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1" name="AutoShape 38"/>
              <p:cNvSpPr>
                <a:spLocks/>
              </p:cNvSpPr>
              <p:nvPr/>
            </p:nvSpPr>
            <p:spPr bwMode="auto">
              <a:xfrm>
                <a:off x="9779000" y="8470900"/>
                <a:ext cx="325438" cy="368300"/>
              </a:xfrm>
              <a:custGeom>
                <a:avLst/>
                <a:gdLst/>
                <a:ahLst/>
                <a:cxnLst/>
                <a:rect l="0" t="0" r="r" b="b"/>
                <a:pathLst>
                  <a:path w="20970" h="20362">
                    <a:moveTo>
                      <a:pt x="0" y="1595"/>
                    </a:moveTo>
                    <a:lnTo>
                      <a:pt x="12733" y="20362"/>
                    </a:lnTo>
                    <a:cubicBezTo>
                      <a:pt x="15721" y="18881"/>
                      <a:pt x="18104" y="16693"/>
                      <a:pt x="19878" y="13798"/>
                    </a:cubicBezTo>
                    <a:cubicBezTo>
                      <a:pt x="21600" y="11020"/>
                      <a:pt x="21285" y="7893"/>
                      <a:pt x="18929" y="4419"/>
                    </a:cubicBezTo>
                    <a:cubicBezTo>
                      <a:pt x="15729" y="-297"/>
                      <a:pt x="9419" y="-1238"/>
                      <a:pt x="0" y="1595"/>
                    </a:cubicBezTo>
                    <a:close/>
                    <a:moveTo>
                      <a:pt x="0" y="159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  <p:sp>
            <p:nvSpPr>
              <p:cNvPr id="132" name="AutoShape 39"/>
              <p:cNvSpPr>
                <a:spLocks/>
              </p:cNvSpPr>
              <p:nvPr/>
            </p:nvSpPr>
            <p:spPr bwMode="auto">
              <a:xfrm>
                <a:off x="8509000" y="7289800"/>
                <a:ext cx="2303463" cy="2303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809" y="11963"/>
                    </a:moveTo>
                    <a:cubicBezTo>
                      <a:pt x="17797" y="12656"/>
                      <a:pt x="17545" y="13384"/>
                      <a:pt x="17050" y="14147"/>
                    </a:cubicBezTo>
                    <a:cubicBezTo>
                      <a:pt x="16795" y="14549"/>
                      <a:pt x="16475" y="14935"/>
                      <a:pt x="16091" y="15307"/>
                    </a:cubicBezTo>
                    <a:cubicBezTo>
                      <a:pt x="15670" y="15715"/>
                      <a:pt x="15215" y="16061"/>
                      <a:pt x="14724" y="16346"/>
                    </a:cubicBezTo>
                    <a:lnTo>
                      <a:pt x="15665" y="17969"/>
                    </a:lnTo>
                    <a:lnTo>
                      <a:pt x="14717" y="18518"/>
                    </a:lnTo>
                    <a:lnTo>
                      <a:pt x="13776" y="16896"/>
                    </a:lnTo>
                    <a:cubicBezTo>
                      <a:pt x="12622" y="17461"/>
                      <a:pt x="11593" y="17805"/>
                      <a:pt x="10688" y="17927"/>
                    </a:cubicBezTo>
                    <a:cubicBezTo>
                      <a:pt x="9825" y="18055"/>
                      <a:pt x="9067" y="17929"/>
                      <a:pt x="8414" y="17547"/>
                    </a:cubicBezTo>
                    <a:cubicBezTo>
                      <a:pt x="7761" y="17166"/>
                      <a:pt x="7202" y="16573"/>
                      <a:pt x="6736" y="15770"/>
                    </a:cubicBezTo>
                    <a:lnTo>
                      <a:pt x="9494" y="14171"/>
                    </a:lnTo>
                    <a:cubicBezTo>
                      <a:pt x="9783" y="14540"/>
                      <a:pt x="10078" y="14838"/>
                      <a:pt x="10379" y="15066"/>
                    </a:cubicBezTo>
                    <a:cubicBezTo>
                      <a:pt x="10653" y="15280"/>
                      <a:pt x="10962" y="15391"/>
                      <a:pt x="11305" y="15401"/>
                    </a:cubicBezTo>
                    <a:cubicBezTo>
                      <a:pt x="11675" y="15425"/>
                      <a:pt x="12150" y="15321"/>
                      <a:pt x="12728" y="15089"/>
                    </a:cubicBezTo>
                    <a:lnTo>
                      <a:pt x="10701" y="11593"/>
                    </a:lnTo>
                    <a:cubicBezTo>
                      <a:pt x="9685" y="11944"/>
                      <a:pt x="8821" y="12169"/>
                      <a:pt x="8110" y="12269"/>
                    </a:cubicBezTo>
                    <a:cubicBezTo>
                      <a:pt x="7328" y="12409"/>
                      <a:pt x="6602" y="12369"/>
                      <a:pt x="5929" y="12148"/>
                    </a:cubicBezTo>
                    <a:cubicBezTo>
                      <a:pt x="5243" y="11935"/>
                      <a:pt x="4696" y="11477"/>
                      <a:pt x="4289" y="10774"/>
                    </a:cubicBezTo>
                    <a:cubicBezTo>
                      <a:pt x="4024" y="10317"/>
                      <a:pt x="3863" y="9814"/>
                      <a:pt x="3807" y="9265"/>
                    </a:cubicBezTo>
                    <a:cubicBezTo>
                      <a:pt x="3758" y="8728"/>
                      <a:pt x="3818" y="8201"/>
                      <a:pt x="3988" y="7685"/>
                    </a:cubicBezTo>
                    <a:cubicBezTo>
                      <a:pt x="4165" y="7150"/>
                      <a:pt x="4483" y="6631"/>
                      <a:pt x="4941" y="6126"/>
                    </a:cubicBezTo>
                    <a:cubicBezTo>
                      <a:pt x="5220" y="5831"/>
                      <a:pt x="5486" y="5579"/>
                      <a:pt x="5741" y="5372"/>
                    </a:cubicBezTo>
                    <a:cubicBezTo>
                      <a:pt x="6059" y="5113"/>
                      <a:pt x="6380" y="4889"/>
                      <a:pt x="6703" y="4702"/>
                    </a:cubicBezTo>
                    <a:lnTo>
                      <a:pt x="6082" y="3631"/>
                    </a:lnTo>
                    <a:lnTo>
                      <a:pt x="7030" y="3082"/>
                    </a:lnTo>
                    <a:lnTo>
                      <a:pt x="7651" y="4152"/>
                    </a:lnTo>
                    <a:cubicBezTo>
                      <a:pt x="8420" y="3766"/>
                      <a:pt x="9162" y="3492"/>
                      <a:pt x="9875" y="3331"/>
                    </a:cubicBezTo>
                    <a:cubicBezTo>
                      <a:pt x="10568" y="3168"/>
                      <a:pt x="11302" y="3204"/>
                      <a:pt x="12077" y="3440"/>
                    </a:cubicBezTo>
                    <a:cubicBezTo>
                      <a:pt x="12478" y="3550"/>
                      <a:pt x="12860" y="3739"/>
                      <a:pt x="13221" y="4006"/>
                    </a:cubicBezTo>
                    <a:cubicBezTo>
                      <a:pt x="13555" y="4259"/>
                      <a:pt x="13855" y="4614"/>
                      <a:pt x="14121" y="5071"/>
                    </a:cubicBezTo>
                    <a:lnTo>
                      <a:pt x="11405" y="6647"/>
                    </a:lnTo>
                    <a:cubicBezTo>
                      <a:pt x="11211" y="6312"/>
                      <a:pt x="11004" y="6052"/>
                      <a:pt x="10784" y="5867"/>
                    </a:cubicBezTo>
                    <a:cubicBezTo>
                      <a:pt x="10535" y="5698"/>
                      <a:pt x="10299" y="5597"/>
                      <a:pt x="10073" y="5564"/>
                    </a:cubicBezTo>
                    <a:cubicBezTo>
                      <a:pt x="9621" y="5528"/>
                      <a:pt x="9156" y="5649"/>
                      <a:pt x="8679" y="5925"/>
                    </a:cubicBezTo>
                    <a:lnTo>
                      <a:pt x="10493" y="9053"/>
                    </a:lnTo>
                    <a:cubicBezTo>
                      <a:pt x="12527" y="8485"/>
                      <a:pt x="13965" y="8247"/>
                      <a:pt x="14807" y="8340"/>
                    </a:cubicBezTo>
                    <a:cubicBezTo>
                      <a:pt x="15901" y="8480"/>
                      <a:pt x="16736" y="9046"/>
                      <a:pt x="17312" y="10039"/>
                    </a:cubicBezTo>
                    <a:cubicBezTo>
                      <a:pt x="17654" y="10630"/>
                      <a:pt x="17820" y="11272"/>
                      <a:pt x="17809" y="11963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/>
              <a:lstStyle/>
              <a:p>
                <a:endParaRPr lang="en-US" b="1"/>
              </a:p>
            </p:txBody>
          </p:sp>
        </p:grpSp>
      </p:grpSp>
      <p:grpSp>
        <p:nvGrpSpPr>
          <p:cNvPr id="133" name="Group 132"/>
          <p:cNvGrpSpPr/>
          <p:nvPr userDrawn="1"/>
        </p:nvGrpSpPr>
        <p:grpSpPr>
          <a:xfrm>
            <a:off x="8598396" y="3765934"/>
            <a:ext cx="425911" cy="367164"/>
            <a:chOff x="8598396" y="3765934"/>
            <a:chExt cx="425911" cy="367164"/>
          </a:xfrm>
        </p:grpSpPr>
        <p:sp>
          <p:nvSpPr>
            <p:cNvPr id="134" name="Hexagon 133"/>
            <p:cNvSpPr/>
            <p:nvPr/>
          </p:nvSpPr>
          <p:spPr>
            <a:xfrm>
              <a:off x="8598396" y="3765934"/>
              <a:ext cx="425911" cy="36716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8696517" y="3848057"/>
              <a:ext cx="229668" cy="236018"/>
              <a:chOff x="254000" y="304800"/>
              <a:chExt cx="746125" cy="766763"/>
            </a:xfrm>
            <a:solidFill>
              <a:srgbClr val="FFFFFF"/>
            </a:solidFill>
          </p:grpSpPr>
          <p:sp>
            <p:nvSpPr>
              <p:cNvPr id="136" name="AutoShape 1"/>
              <p:cNvSpPr>
                <a:spLocks/>
              </p:cNvSpPr>
              <p:nvPr/>
            </p:nvSpPr>
            <p:spPr bwMode="auto">
              <a:xfrm>
                <a:off x="254000" y="304800"/>
                <a:ext cx="746125" cy="646113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600">
                    <a:moveTo>
                      <a:pt x="16665" y="2427"/>
                    </a:moveTo>
                    <a:cubicBezTo>
                      <a:pt x="16768" y="5406"/>
                      <a:pt x="16254" y="8210"/>
                      <a:pt x="15217" y="10922"/>
                    </a:cubicBezTo>
                    <a:cubicBezTo>
                      <a:pt x="15333" y="10922"/>
                      <a:pt x="15390" y="10931"/>
                      <a:pt x="15444" y="10920"/>
                    </a:cubicBezTo>
                    <a:cubicBezTo>
                      <a:pt x="15514" y="10905"/>
                      <a:pt x="15585" y="10882"/>
                      <a:pt x="15650" y="10847"/>
                    </a:cubicBezTo>
                    <a:cubicBezTo>
                      <a:pt x="16669" y="10295"/>
                      <a:pt x="17609" y="9584"/>
                      <a:pt x="18278" y="8541"/>
                    </a:cubicBezTo>
                    <a:cubicBezTo>
                      <a:pt x="19430" y="6745"/>
                      <a:pt x="19794" y="4618"/>
                      <a:pt x="20036" y="2427"/>
                    </a:cubicBezTo>
                    <a:cubicBezTo>
                      <a:pt x="18916" y="2427"/>
                      <a:pt x="17822" y="2427"/>
                      <a:pt x="16665" y="2427"/>
                    </a:cubicBezTo>
                    <a:close/>
                    <a:moveTo>
                      <a:pt x="6247" y="10990"/>
                    </a:moveTo>
                    <a:cubicBezTo>
                      <a:pt x="5270" y="8203"/>
                      <a:pt x="4778" y="5394"/>
                      <a:pt x="4864" y="2455"/>
                    </a:cubicBezTo>
                    <a:cubicBezTo>
                      <a:pt x="3720" y="2455"/>
                      <a:pt x="2631" y="2455"/>
                      <a:pt x="1430" y="2455"/>
                    </a:cubicBezTo>
                    <a:cubicBezTo>
                      <a:pt x="1669" y="3644"/>
                      <a:pt x="1870" y="4781"/>
                      <a:pt x="2130" y="5900"/>
                    </a:cubicBezTo>
                    <a:cubicBezTo>
                      <a:pt x="2615" y="7991"/>
                      <a:pt x="3740" y="9514"/>
                      <a:pt x="5367" y="10554"/>
                    </a:cubicBezTo>
                    <a:cubicBezTo>
                      <a:pt x="5645" y="10732"/>
                      <a:pt x="5953" y="10847"/>
                      <a:pt x="6247" y="10990"/>
                    </a:cubicBezTo>
                    <a:close/>
                    <a:moveTo>
                      <a:pt x="16671" y="0"/>
                    </a:moveTo>
                    <a:cubicBezTo>
                      <a:pt x="16671" y="248"/>
                      <a:pt x="16671" y="495"/>
                      <a:pt x="16671" y="796"/>
                    </a:cubicBezTo>
                    <a:cubicBezTo>
                      <a:pt x="18296" y="796"/>
                      <a:pt x="19893" y="796"/>
                      <a:pt x="21595" y="796"/>
                    </a:cubicBezTo>
                    <a:cubicBezTo>
                      <a:pt x="21486" y="1863"/>
                      <a:pt x="21449" y="2882"/>
                      <a:pt x="21265" y="3864"/>
                    </a:cubicBezTo>
                    <a:cubicBezTo>
                      <a:pt x="21031" y="5112"/>
                      <a:pt x="20743" y="6359"/>
                      <a:pt x="20360" y="7556"/>
                    </a:cubicBezTo>
                    <a:cubicBezTo>
                      <a:pt x="19741" y="9497"/>
                      <a:pt x="18608" y="10946"/>
                      <a:pt x="16951" y="11812"/>
                    </a:cubicBezTo>
                    <a:cubicBezTo>
                      <a:pt x="16425" y="12087"/>
                      <a:pt x="15915" y="12404"/>
                      <a:pt x="15387" y="12675"/>
                    </a:cubicBezTo>
                    <a:cubicBezTo>
                      <a:pt x="14532" y="13115"/>
                      <a:pt x="13681" y="13525"/>
                      <a:pt x="13032" y="14378"/>
                    </a:cubicBezTo>
                    <a:cubicBezTo>
                      <a:pt x="12730" y="14775"/>
                      <a:pt x="12256" y="14998"/>
                      <a:pt x="11826" y="15326"/>
                    </a:cubicBezTo>
                    <a:cubicBezTo>
                      <a:pt x="11826" y="16659"/>
                      <a:pt x="11785" y="18061"/>
                      <a:pt x="11839" y="19459"/>
                    </a:cubicBezTo>
                    <a:cubicBezTo>
                      <a:pt x="11881" y="20576"/>
                      <a:pt x="12532" y="21199"/>
                      <a:pt x="13512" y="21600"/>
                    </a:cubicBezTo>
                    <a:cubicBezTo>
                      <a:pt x="11644" y="21600"/>
                      <a:pt x="9894" y="21600"/>
                      <a:pt x="8087" y="21600"/>
                    </a:cubicBezTo>
                    <a:cubicBezTo>
                      <a:pt x="8288" y="21491"/>
                      <a:pt x="8452" y="21411"/>
                      <a:pt x="8609" y="21315"/>
                    </a:cubicBezTo>
                    <a:cubicBezTo>
                      <a:pt x="9256" y="20919"/>
                      <a:pt x="9676" y="20306"/>
                      <a:pt x="9699" y="19458"/>
                    </a:cubicBezTo>
                    <a:cubicBezTo>
                      <a:pt x="9736" y="18059"/>
                      <a:pt x="9709" y="16658"/>
                      <a:pt x="9709" y="15456"/>
                    </a:cubicBezTo>
                    <a:cubicBezTo>
                      <a:pt x="9026" y="14799"/>
                      <a:pt x="8435" y="14225"/>
                      <a:pt x="7838" y="13659"/>
                    </a:cubicBezTo>
                    <a:cubicBezTo>
                      <a:pt x="7707" y="13535"/>
                      <a:pt x="7564" y="13418"/>
                      <a:pt x="7411" y="13334"/>
                    </a:cubicBezTo>
                    <a:cubicBezTo>
                      <a:pt x="6472" y="12820"/>
                      <a:pt x="5532" y="12307"/>
                      <a:pt x="4585" y="11812"/>
                    </a:cubicBezTo>
                    <a:cubicBezTo>
                      <a:pt x="2896" y="10930"/>
                      <a:pt x="1810" y="9419"/>
                      <a:pt x="1125" y="7471"/>
                    </a:cubicBezTo>
                    <a:cubicBezTo>
                      <a:pt x="437" y="5518"/>
                      <a:pt x="124" y="3475"/>
                      <a:pt x="5" y="1385"/>
                    </a:cubicBezTo>
                    <a:cubicBezTo>
                      <a:pt x="-5" y="1207"/>
                      <a:pt x="4" y="1027"/>
                      <a:pt x="4" y="811"/>
                    </a:cubicBezTo>
                    <a:cubicBezTo>
                      <a:pt x="1631" y="811"/>
                      <a:pt x="3217" y="811"/>
                      <a:pt x="4865" y="811"/>
                    </a:cubicBezTo>
                    <a:cubicBezTo>
                      <a:pt x="4865" y="518"/>
                      <a:pt x="4865" y="259"/>
                      <a:pt x="4865" y="0"/>
                    </a:cubicBezTo>
                    <a:cubicBezTo>
                      <a:pt x="8800" y="0"/>
                      <a:pt x="12736" y="0"/>
                      <a:pt x="16671" y="0"/>
                    </a:cubicBezTo>
                    <a:close/>
                    <a:moveTo>
                      <a:pt x="16671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7" name="AutoShape 2"/>
              <p:cNvSpPr>
                <a:spLocks/>
              </p:cNvSpPr>
              <p:nvPr/>
            </p:nvSpPr>
            <p:spPr bwMode="auto">
              <a:xfrm>
                <a:off x="482600" y="977900"/>
                <a:ext cx="263525" cy="936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14474"/>
                      <a:pt x="0" y="7347"/>
                      <a:pt x="0" y="0"/>
                    </a:cubicBezTo>
                    <a:cubicBezTo>
                      <a:pt x="7197" y="0"/>
                      <a:pt x="14316" y="0"/>
                      <a:pt x="21600" y="0"/>
                    </a:cubicBezTo>
                    <a:cubicBezTo>
                      <a:pt x="21600" y="7182"/>
                      <a:pt x="21600" y="14391"/>
                      <a:pt x="21600" y="21600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38" name="Hexagon 137">
            <a:hlinkClick r:id="rId2" action="ppaction://hlinksldjump"/>
          </p:cNvPr>
          <p:cNvSpPr/>
          <p:nvPr userDrawn="1"/>
        </p:nvSpPr>
        <p:spPr>
          <a:xfrm>
            <a:off x="8611235" y="1428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Hexagon 138">
            <a:hlinkClick r:id="rId3" action="ppaction://hlinksldjump"/>
          </p:cNvPr>
          <p:cNvSpPr/>
          <p:nvPr userDrawn="1"/>
        </p:nvSpPr>
        <p:spPr>
          <a:xfrm>
            <a:off x="8611235" y="5492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Hexagon 139">
            <a:hlinkClick r:id="rId2" action="ppaction://hlinksldjump"/>
          </p:cNvPr>
          <p:cNvSpPr/>
          <p:nvPr userDrawn="1"/>
        </p:nvSpPr>
        <p:spPr>
          <a:xfrm>
            <a:off x="8611235" y="9493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Hexagon 140">
            <a:hlinkClick r:id="rId4" action="ppaction://hlinksldjump"/>
          </p:cNvPr>
          <p:cNvSpPr/>
          <p:nvPr userDrawn="1"/>
        </p:nvSpPr>
        <p:spPr>
          <a:xfrm>
            <a:off x="8611235" y="13557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Hexagon 141">
            <a:hlinkClick r:id="" action="ppaction://noaction"/>
          </p:cNvPr>
          <p:cNvSpPr/>
          <p:nvPr userDrawn="1"/>
        </p:nvSpPr>
        <p:spPr>
          <a:xfrm>
            <a:off x="8611235" y="17557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Hexagon 142">
            <a:hlinkClick r:id="" action="ppaction://noaction"/>
          </p:cNvPr>
          <p:cNvSpPr/>
          <p:nvPr userDrawn="1"/>
        </p:nvSpPr>
        <p:spPr>
          <a:xfrm>
            <a:off x="8611235" y="21621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Hexagon 143">
            <a:hlinkClick r:id="" action="ppaction://noaction"/>
          </p:cNvPr>
          <p:cNvSpPr/>
          <p:nvPr userDrawn="1"/>
        </p:nvSpPr>
        <p:spPr>
          <a:xfrm>
            <a:off x="8611235" y="25654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Hexagon 144">
            <a:hlinkClick r:id="" action="ppaction://noaction"/>
          </p:cNvPr>
          <p:cNvSpPr/>
          <p:nvPr userDrawn="1"/>
        </p:nvSpPr>
        <p:spPr>
          <a:xfrm>
            <a:off x="8611235" y="29686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Hexagon 145">
            <a:hlinkClick r:id="" action="ppaction://noaction"/>
          </p:cNvPr>
          <p:cNvSpPr/>
          <p:nvPr userDrawn="1"/>
        </p:nvSpPr>
        <p:spPr>
          <a:xfrm>
            <a:off x="8611235" y="337185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Hexagon 146">
            <a:hlinkClick r:id="" action="ppaction://noaction"/>
          </p:cNvPr>
          <p:cNvSpPr/>
          <p:nvPr userDrawn="1"/>
        </p:nvSpPr>
        <p:spPr>
          <a:xfrm>
            <a:off x="8611235" y="377507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Hexagon 147">
            <a:hlinkClick r:id="" action="ppaction://noaction"/>
          </p:cNvPr>
          <p:cNvSpPr/>
          <p:nvPr userDrawn="1"/>
        </p:nvSpPr>
        <p:spPr>
          <a:xfrm>
            <a:off x="8611235" y="4178300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Hexagon 148">
            <a:hlinkClick r:id="" action="ppaction://noaction"/>
          </p:cNvPr>
          <p:cNvSpPr/>
          <p:nvPr userDrawn="1"/>
        </p:nvSpPr>
        <p:spPr>
          <a:xfrm>
            <a:off x="8611235" y="4581525"/>
            <a:ext cx="405130" cy="349250"/>
          </a:xfrm>
          <a:prstGeom prst="hexagon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1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9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2" y="1935238"/>
            <a:ext cx="8468278" cy="3833737"/>
          </a:xfrm>
        </p:spPr>
        <p:txBody>
          <a:bodyPr anchor="b"/>
          <a:lstStyle>
            <a:lvl1pPr algn="l">
              <a:defRPr sz="7200" b="1" cap="all">
                <a:solidFill>
                  <a:schemeClr val="bg1"/>
                </a:solidFill>
                <a:effectLst>
                  <a:outerShdw blurRad="6350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2" y="5712356"/>
            <a:ext cx="8468278" cy="492503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bg2"/>
                </a:solidFill>
                <a:effectLst>
                  <a:outerShdw blurRad="635000" dir="2700000" algn="tl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4345" y="6492875"/>
            <a:ext cx="1789180" cy="365125"/>
          </a:xfrm>
        </p:spPr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35524" y="867485"/>
            <a:ext cx="2892328" cy="546491"/>
            <a:chOff x="4108177" y="867485"/>
            <a:chExt cx="4819675" cy="91065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4130260" y="899120"/>
              <a:ext cx="4726610" cy="878880"/>
            </a:xfrm>
            <a:prstGeom prst="roundRect">
              <a:avLst/>
            </a:prstGeom>
            <a:solidFill>
              <a:srgbClr val="1A17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177" y="867485"/>
              <a:ext cx="4819675" cy="91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4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24" y="867486"/>
            <a:ext cx="2892328" cy="54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2" y="1935238"/>
            <a:ext cx="8468278" cy="3833737"/>
          </a:xfrm>
        </p:spPr>
        <p:txBody>
          <a:bodyPr anchor="b"/>
          <a:lstStyle>
            <a:lvl1pPr algn="l">
              <a:defRPr sz="7200" b="1" cap="all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2" y="5712356"/>
            <a:ext cx="8468278" cy="492503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4345" y="6492875"/>
            <a:ext cx="1789180" cy="365125"/>
          </a:xfrm>
        </p:spPr>
        <p:txBody>
          <a:bodyPr/>
          <a:lstStyle/>
          <a:p>
            <a:fld id="{A7EAEA66-4284-7F47-9EFC-7C0B0A6DC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7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uraMedix_Template_Base_Art_Light Bkgd Top Gradient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304" y="294438"/>
            <a:ext cx="8494776" cy="859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2" y="1600200"/>
            <a:ext cx="849477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301" y="6492875"/>
            <a:ext cx="6575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178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uraMedix icon-small eps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80" y="6551682"/>
            <a:ext cx="237434" cy="237434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-362857" y="-326571"/>
            <a:ext cx="9880600" cy="7529140"/>
            <a:chOff x="-362857" y="-326571"/>
            <a:chExt cx="9880600" cy="752914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331304" y="-326571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826080" y="-326571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5994488" y="-326571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162896" y="-326571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31304" y="6978953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8826080" y="6978953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5994488" y="6978953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3162896" y="6978953"/>
              <a:ext cx="0" cy="223616"/>
            </a:xfrm>
            <a:prstGeom prst="line">
              <a:avLst/>
            </a:prstGeom>
            <a:ln w="12700" cap="rnd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9289143" y="294438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9289143" y="6563562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289143" y="4473854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289143" y="2384146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362857" y="294438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362857" y="6563562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-362857" y="4473854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362857" y="2384146"/>
              <a:ext cx="228600" cy="0"/>
            </a:xfrm>
            <a:prstGeom prst="line">
              <a:avLst/>
            </a:prstGeom>
            <a:ln w="12700" cap="rnd" cmpd="sng">
              <a:solidFill>
                <a:srgbClr val="77787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96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74" r:id="rId5"/>
    <p:sldLayoutId id="2147483671" r:id="rId6"/>
    <p:sldLayoutId id="2147483673" r:id="rId7"/>
    <p:sldLayoutId id="2147483651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62" r:id="rId14"/>
    <p:sldLayoutId id="2147483669" r:id="rId15"/>
    <p:sldLayoutId id="2147483670" r:id="rId16"/>
    <p:sldLayoutId id="2147483667" r:id="rId17"/>
    <p:sldLayoutId id="2147483668" r:id="rId18"/>
    <p:sldLayoutId id="2147483655" r:id="rId19"/>
    <p:sldLayoutId id="2147483664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400" b="1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indent="-227013" algn="l" defTabSz="457200" rtl="0" eaLnBrk="1" latinLnBrk="0" hangingPunct="1">
        <a:spcBef>
          <a:spcPct val="20000"/>
        </a:spcBef>
        <a:buFont typeface="Lucida Grande"/>
        <a:buChar char="-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681038" indent="-227013" algn="l" defTabSz="457200" rtl="0" eaLnBrk="1" latinLnBrk="0" hangingPunct="1">
        <a:spcBef>
          <a:spcPct val="20000"/>
        </a:spcBef>
        <a:buFont typeface="Arial"/>
        <a:buChar char="–"/>
        <a:defRPr sz="1600" i="1" kern="1200">
          <a:solidFill>
            <a:srgbClr val="77787A"/>
          </a:solidFill>
          <a:latin typeface="+mn-lt"/>
          <a:ea typeface="+mn-ea"/>
          <a:cs typeface="+mn-cs"/>
        </a:defRPr>
      </a:lvl4pPr>
      <a:lvl5pPr marL="909638" indent="-228600" algn="l" defTabSz="457200" rtl="0" eaLnBrk="1" latinLnBrk="0" hangingPunct="1">
        <a:spcBef>
          <a:spcPct val="20000"/>
        </a:spcBef>
        <a:buFont typeface="Lucida Grande"/>
        <a:buChar char="-"/>
        <a:defRPr sz="1600" i="1" kern="1200">
          <a:solidFill>
            <a:srgbClr val="77787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ncbi.nlm.nih.gov/pubmed/?term=Saxena%20A%5bAuthor%5d&amp;cauthor=true&amp;cauthor_uid=21406328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tif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2" y="1935239"/>
            <a:ext cx="8468278" cy="3805161"/>
          </a:xfrm>
        </p:spPr>
        <p:txBody>
          <a:bodyPr/>
          <a:lstStyle/>
          <a:p>
            <a:r>
              <a:rPr lang="en-US" sz="5400" dirty="0"/>
              <a:t>PRACTICING </a:t>
            </a:r>
            <a:br>
              <a:rPr lang="en-US" sz="5400" dirty="0"/>
            </a:br>
            <a:r>
              <a:rPr lang="en-US" sz="5400" dirty="0"/>
              <a:t>EVIDENCE-BASED MEDICINE         WITH SHOCK WAVE</a:t>
            </a:r>
          </a:p>
        </p:txBody>
      </p:sp>
    </p:spTree>
    <p:extLst>
      <p:ext uri="{BB962C8B-B14F-4D97-AF65-F5344CB8AC3E}">
        <p14:creationId xmlns:p14="http://schemas.microsoft.com/office/powerpoint/2010/main" val="38307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294438"/>
            <a:ext cx="8239276" cy="859536"/>
          </a:xfr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Reasons Why </a:t>
            </a:r>
            <a:r>
              <a:rPr lang="en-US" u="sng" dirty="0">
                <a:latin typeface="+mn-lt"/>
                <a:cs typeface="Arial"/>
              </a:rPr>
              <a:t>Physicians</a:t>
            </a:r>
            <a:r>
              <a:rPr lang="en-US" dirty="0">
                <a:latin typeface="+mn-lt"/>
                <a:cs typeface="Arial"/>
              </a:rPr>
              <a:t> Invest in EPAT</a:t>
            </a:r>
            <a:endParaRPr lang="en-US" baseline="30000" dirty="0">
              <a:latin typeface="+mn-lt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1302" y="4768851"/>
            <a:ext cx="7429499" cy="1898649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dirty="0">
                <a:solidFill>
                  <a:srgbClr val="A0BD40"/>
                </a:solidFill>
                <a:cs typeface="Arial"/>
              </a:rPr>
              <a:t>Patient Care Advantages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High patient compliance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High Efficacy 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High patient satisfaction</a:t>
            </a:r>
          </a:p>
          <a:p>
            <a:pPr marL="742950" lvl="1" indent="-285750">
              <a:spcBef>
                <a:spcPts val="0"/>
              </a:spcBef>
            </a:pPr>
            <a:endParaRPr lang="en-US" sz="1800" dirty="0">
              <a:cs typeface="Arial"/>
            </a:endParaRPr>
          </a:p>
          <a:p>
            <a:pPr marL="742950" lvl="1" indent="-285750">
              <a:spcBef>
                <a:spcPts val="0"/>
              </a:spcBef>
            </a:pPr>
            <a:endParaRPr lang="en-US" sz="1800" dirty="0">
              <a:cs typeface="Arial"/>
            </a:endParaRPr>
          </a:p>
          <a:p>
            <a:pPr marL="742950" lvl="1" indent="-285750">
              <a:spcBef>
                <a:spcPts val="0"/>
              </a:spcBef>
            </a:pPr>
            <a:endParaRPr lang="en-US" sz="1800" dirty="0">
              <a:cs typeface="Arial"/>
            </a:endParaRP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Quick prep for patient  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Low risk                             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Able to avoid surgery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cs typeface="Arial"/>
              </a:rPr>
              <a:t>Lower patient costs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302" y="1309465"/>
            <a:ext cx="7429499" cy="1846659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cs typeface="Arial"/>
              </a:rPr>
              <a:t>Clinical Advantages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Evidence-based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Non-invasive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Effective and efficient</a:t>
            </a:r>
          </a:p>
          <a:p>
            <a:pPr lvl="1"/>
            <a:endParaRPr lang="en-US" b="1" dirty="0"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en-US" b="1" dirty="0"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en-US" b="1" dirty="0"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cs typeface="Arial"/>
              </a:rPr>
              <a:t>Easy to integrate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cs typeface="Arial"/>
              </a:rPr>
              <a:t>Versatile and mobile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cs typeface="Arial"/>
              </a:rPr>
              <a:t>Easy to use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cs typeface="Arial"/>
              </a:rPr>
              <a:t>Small footprint</a:t>
            </a:r>
          </a:p>
          <a:p>
            <a:pPr marL="742950" lvl="1" indent="-285750">
              <a:buFont typeface="Arial"/>
              <a:buChar char="•"/>
            </a:pPr>
            <a:endParaRPr lang="en-US" b="1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02" y="2778128"/>
            <a:ext cx="7429499" cy="184665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b="1" dirty="0">
                <a:solidFill>
                  <a:srgbClr val="A0BD40"/>
                </a:solidFill>
                <a:cs typeface="Arial"/>
              </a:rPr>
              <a:t>Economic Advantages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Cash flow opportunity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Control procedure costs/payments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Low acquisition and</a:t>
            </a:r>
            <a:br>
              <a:rPr lang="en-US" b="1" dirty="0">
                <a:cs typeface="Arial"/>
              </a:rPr>
            </a:br>
            <a:r>
              <a:rPr lang="en-US" b="1" dirty="0">
                <a:cs typeface="Arial"/>
              </a:rPr>
              <a:t>operating costs</a:t>
            </a:r>
          </a:p>
          <a:p>
            <a:pPr lvl="1"/>
            <a:endParaRPr lang="en-US" b="1" dirty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Health insurance provider validation not needed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Administer on first visit </a:t>
            </a:r>
            <a:br>
              <a:rPr lang="en-US" b="1" dirty="0">
                <a:cs typeface="Arial"/>
              </a:rPr>
            </a:br>
            <a:r>
              <a:rPr lang="en-US" b="1" dirty="0">
                <a:cs typeface="Arial"/>
              </a:rPr>
              <a:t>and/or as needed</a:t>
            </a:r>
          </a:p>
        </p:txBody>
      </p:sp>
    </p:spTree>
    <p:extLst>
      <p:ext uri="{BB962C8B-B14F-4D97-AF65-F5344CB8AC3E}">
        <p14:creationId xmlns:p14="http://schemas.microsoft.com/office/powerpoint/2010/main" val="6770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8077200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chemeClr val="accent3">
                  <a:lumMod val="75000"/>
                </a:schemeClr>
              </a:solidFill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ea typeface="+mn-ea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Clinical Benefits of EPAT</a:t>
            </a:r>
          </a:p>
        </p:txBody>
      </p:sp>
      <p:sp>
        <p:nvSpPr>
          <p:cNvPr id="16391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FASTER, EASIER HEALING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1301" y="2092896"/>
            <a:ext cx="7976659" cy="3988163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Evidence-based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Non-invasive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No anesthesia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No risk of infection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No scarring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No down time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Less pain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Improved clinical outcomes 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Can treat bilaterally 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endParaRPr lang="en-US" sz="2000" b="1" dirty="0">
              <a:cs typeface="Arial"/>
            </a:endParaRP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endParaRPr lang="en-US" sz="2000" b="1" dirty="0">
              <a:cs typeface="Arial"/>
            </a:endParaRP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Does not narrow future treatment options 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No scar tissue formation </a:t>
            </a:r>
            <a:br>
              <a:rPr lang="en-US" sz="2000" b="1" dirty="0">
                <a:cs typeface="Arial"/>
              </a:rPr>
            </a:br>
            <a:r>
              <a:rPr lang="en-US" sz="2000" b="1" dirty="0">
                <a:cs typeface="Arial"/>
              </a:rPr>
              <a:t>or change in biomechanics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Improved patient compliance</a:t>
            </a: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cs typeface="Arial"/>
              </a:rPr>
              <a:t>Over 80% patient satisfaction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/>
              </a:rPr>
              <a:t>The </a:t>
            </a:r>
            <a:r>
              <a:rPr lang="de-CH" dirty="0" err="1">
                <a:cs typeface="Arial"/>
              </a:rPr>
              <a:t>Effects</a:t>
            </a:r>
            <a:r>
              <a:rPr lang="de-CH" dirty="0">
                <a:cs typeface="Arial"/>
              </a:rPr>
              <a:t> </a:t>
            </a:r>
            <a:r>
              <a:rPr lang="de-CH" dirty="0" err="1">
                <a:cs typeface="Arial"/>
              </a:rPr>
              <a:t>of</a:t>
            </a:r>
            <a:r>
              <a:rPr lang="de-CH" dirty="0">
                <a:cs typeface="Arial"/>
              </a:rPr>
              <a:t> EPAT</a:t>
            </a:r>
            <a:endParaRPr lang="en-US" dirty="0"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31301" y="1600200"/>
            <a:ext cx="4130525" cy="4525963"/>
          </a:xfrm>
        </p:spPr>
        <p:txBody>
          <a:bodyPr/>
          <a:lstStyle/>
          <a:p>
            <a:pPr lvl="1"/>
            <a:r>
              <a:rPr lang="en-US" sz="2000" dirty="0">
                <a:cs typeface="Arial"/>
              </a:rPr>
              <a:t>Reduces/eliminates pain</a:t>
            </a:r>
          </a:p>
          <a:p>
            <a:pPr lvl="2"/>
            <a:r>
              <a:rPr lang="en-GB" dirty="0">
                <a:cs typeface="Arial"/>
              </a:rPr>
              <a:t>Effect on </a:t>
            </a:r>
            <a:r>
              <a:rPr lang="en-GB" dirty="0" err="1">
                <a:cs typeface="Arial"/>
              </a:rPr>
              <a:t>nociceptors</a:t>
            </a:r>
            <a:r>
              <a:rPr lang="en-GB" dirty="0">
                <a:cs typeface="Arial"/>
              </a:rPr>
              <a:t>: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→ c-fibres (slow)</a:t>
            </a:r>
          </a:p>
          <a:p>
            <a:pPr lvl="2"/>
            <a:r>
              <a:rPr lang="en-GB" dirty="0">
                <a:cs typeface="Arial"/>
              </a:rPr>
              <a:t>Inhibited by a-delta-fibres (fast)</a:t>
            </a:r>
          </a:p>
          <a:p>
            <a:pPr lvl="2"/>
            <a:r>
              <a:rPr lang="en-GB" dirty="0">
                <a:cs typeface="Arial"/>
              </a:rPr>
              <a:t>Analgesic effect</a:t>
            </a:r>
            <a:endParaRPr lang="en-US" dirty="0">
              <a:cs typeface="Arial"/>
            </a:endParaRPr>
          </a:p>
          <a:p>
            <a:pPr lvl="1"/>
            <a:r>
              <a:rPr lang="en-US" sz="2000" dirty="0">
                <a:cs typeface="Arial"/>
              </a:rPr>
              <a:t>Increases circulation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and metabolism</a:t>
            </a:r>
          </a:p>
          <a:p>
            <a:pPr lvl="1"/>
            <a:r>
              <a:rPr lang="en-US" sz="2000" dirty="0">
                <a:cs typeface="Arial"/>
              </a:rPr>
              <a:t>Stimulates neovascularization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229100" y="1600200"/>
            <a:ext cx="4038600" cy="4525963"/>
          </a:xfrm>
        </p:spPr>
        <p:txBody>
          <a:bodyPr/>
          <a:lstStyle/>
          <a:p>
            <a:pPr lvl="1"/>
            <a:r>
              <a:rPr lang="en-US" sz="2000" dirty="0">
                <a:ea typeface="Arial" charset="0"/>
                <a:cs typeface="Arial" charset="0"/>
              </a:rPr>
              <a:t>Stimulates tissue and </a:t>
            </a:r>
            <a:br>
              <a:rPr lang="en-US" sz="2000" dirty="0">
                <a:ea typeface="Arial" charset="0"/>
                <a:cs typeface="Arial" charset="0"/>
              </a:rPr>
            </a:br>
            <a:r>
              <a:rPr lang="en-US" sz="2000" dirty="0">
                <a:ea typeface="Arial" charset="0"/>
                <a:cs typeface="Arial" charset="0"/>
              </a:rPr>
              <a:t>bone growth</a:t>
            </a:r>
          </a:p>
          <a:p>
            <a:pPr lvl="2"/>
            <a:r>
              <a:rPr lang="en-GB" dirty="0">
                <a:ea typeface="Arial" charset="0"/>
                <a:cs typeface="Arial" charset="0"/>
              </a:rPr>
              <a:t>Tissue engineering (</a:t>
            </a:r>
            <a:r>
              <a:rPr lang="en-GB" dirty="0" err="1">
                <a:ea typeface="Arial" charset="0"/>
                <a:cs typeface="Arial" charset="0"/>
              </a:rPr>
              <a:t>mense</a:t>
            </a:r>
            <a:r>
              <a:rPr lang="en-GB" dirty="0">
                <a:ea typeface="Arial" charset="0"/>
                <a:cs typeface="Arial" charset="0"/>
              </a:rPr>
              <a:t>)</a:t>
            </a:r>
            <a:endParaRPr lang="en-US" dirty="0">
              <a:ea typeface="Arial" charset="0"/>
              <a:cs typeface="Arial" charset="0"/>
            </a:endParaRPr>
          </a:p>
          <a:p>
            <a:pPr lvl="1"/>
            <a:r>
              <a:rPr lang="en-GB" sz="2000" dirty="0">
                <a:ea typeface="Arial" charset="0"/>
                <a:cs typeface="Arial" charset="0"/>
              </a:rPr>
              <a:t>Biological </a:t>
            </a:r>
            <a:r>
              <a:rPr lang="en-GB" sz="2000" dirty="0" err="1">
                <a:ea typeface="Arial" charset="0"/>
                <a:cs typeface="Arial" charset="0"/>
              </a:rPr>
              <a:t>mechano</a:t>
            </a:r>
            <a:r>
              <a:rPr lang="en-GB" sz="2000" dirty="0">
                <a:ea typeface="Arial" charset="0"/>
                <a:cs typeface="Arial" charset="0"/>
              </a:rPr>
              <a:t>-transduction</a:t>
            </a:r>
          </a:p>
          <a:p>
            <a:pPr lvl="2"/>
            <a:r>
              <a:rPr lang="en-GB" dirty="0">
                <a:ea typeface="Arial" charset="0"/>
                <a:cs typeface="Arial" charset="0"/>
              </a:rPr>
              <a:t>Cell proliferation (</a:t>
            </a:r>
            <a:r>
              <a:rPr lang="en-GB" dirty="0" err="1">
                <a:ea typeface="Arial" charset="0"/>
                <a:cs typeface="Arial" charset="0"/>
              </a:rPr>
              <a:t>neuland</a:t>
            </a:r>
            <a:r>
              <a:rPr lang="en-GB" dirty="0">
                <a:ea typeface="Arial" charset="0"/>
                <a:cs typeface="Arial" charset="0"/>
              </a:rPr>
              <a:t>)</a:t>
            </a:r>
            <a:endParaRPr lang="en-US" dirty="0"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ea typeface="Arial" charset="0"/>
                <a:cs typeface="Arial" charset="0"/>
              </a:rPr>
              <a:t>Dissolves calcium deposits</a:t>
            </a:r>
          </a:p>
          <a:p>
            <a:pPr lvl="1"/>
            <a:r>
              <a:rPr lang="en-US" sz="2000" dirty="0">
                <a:ea typeface="Arial" charset="0"/>
                <a:cs typeface="Arial" charset="0"/>
              </a:rPr>
              <a:t>Reduces muscle tension</a:t>
            </a:r>
          </a:p>
          <a:p>
            <a:pPr lvl="1"/>
            <a:r>
              <a:rPr lang="en-US" sz="2000" dirty="0">
                <a:ea typeface="Arial" charset="0"/>
                <a:cs typeface="Arial" charset="0"/>
              </a:rPr>
              <a:t>Antibacterial effects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/>
                <a:cs typeface="Arial"/>
              </a:rPr>
              <a:t>Science + Physics </a:t>
            </a:r>
          </a:p>
        </p:txBody>
      </p:sp>
    </p:spTree>
    <p:extLst>
      <p:ext uri="{BB962C8B-B14F-4D97-AF65-F5344CB8AC3E}">
        <p14:creationId xmlns:p14="http://schemas.microsoft.com/office/powerpoint/2010/main" val="18161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What Are Acoustic Pressure Waves?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ACOUSTIC PRESSURE WAVES ARE:</a:t>
            </a:r>
          </a:p>
          <a:p>
            <a:endParaRPr lang="en-US" altLang="zh-CN" dirty="0"/>
          </a:p>
          <a:p>
            <a:pPr lvl="1"/>
            <a:r>
              <a:rPr lang="en-US" altLang="zh-CN" sz="2000" dirty="0"/>
              <a:t>Mechanical waves</a:t>
            </a:r>
          </a:p>
          <a:p>
            <a:pPr lvl="1"/>
            <a:r>
              <a:rPr lang="en-US" altLang="zh-CN" sz="2000" dirty="0"/>
              <a:t>Sound waves</a:t>
            </a:r>
          </a:p>
          <a:p>
            <a:pPr lvl="1"/>
            <a:r>
              <a:rPr lang="en-US" altLang="zh-CN" sz="2000" dirty="0"/>
              <a:t>Require an elastic medium </a:t>
            </a:r>
            <a:br>
              <a:rPr lang="en-US" altLang="zh-CN" sz="2000" dirty="0"/>
            </a:br>
            <a:r>
              <a:rPr lang="en-US" altLang="zh-CN" sz="2000" dirty="0"/>
              <a:t>for propagation, i.e.</a:t>
            </a:r>
          </a:p>
          <a:p>
            <a:pPr lvl="2"/>
            <a:r>
              <a:rPr lang="en-US" altLang="zh-CN" sz="2000" dirty="0"/>
              <a:t>Water</a:t>
            </a:r>
          </a:p>
          <a:p>
            <a:pPr lvl="2"/>
            <a:r>
              <a:rPr lang="en-US" altLang="zh-CN" sz="2000" dirty="0"/>
              <a:t>Air</a:t>
            </a:r>
          </a:p>
          <a:p>
            <a:pPr lvl="2"/>
            <a:r>
              <a:rPr lang="en-US" altLang="zh-CN" sz="2000" dirty="0"/>
              <a:t>Tissue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30"/>
          <p:cNvSpPr>
            <a:spLocks/>
          </p:cNvSpPr>
          <p:nvPr/>
        </p:nvSpPr>
        <p:spPr bwMode="auto">
          <a:xfrm>
            <a:off x="1821709" y="1385418"/>
            <a:ext cx="22225" cy="20638"/>
          </a:xfrm>
          <a:custGeom>
            <a:avLst/>
            <a:gdLst>
              <a:gd name="T0" fmla="*/ 2147483647 w 12"/>
              <a:gd name="T1" fmla="*/ 2147483647 h 7"/>
              <a:gd name="T2" fmla="*/ 2147483647 w 12"/>
              <a:gd name="T3" fmla="*/ 2147483647 h 7"/>
              <a:gd name="T4" fmla="*/ 2147483647 w 12"/>
              <a:gd name="T5" fmla="*/ 2147483647 h 7"/>
              <a:gd name="T6" fmla="*/ 2147483647 w 12"/>
              <a:gd name="T7" fmla="*/ 0 h 7"/>
              <a:gd name="T8" fmla="*/ 2147483647 w 12"/>
              <a:gd name="T9" fmla="*/ 0 h 7"/>
              <a:gd name="T10" fmla="*/ 2147483647 w 12"/>
              <a:gd name="T11" fmla="*/ 0 h 7"/>
              <a:gd name="T12" fmla="*/ 2147483647 w 12"/>
              <a:gd name="T13" fmla="*/ 2147483647 h 7"/>
              <a:gd name="T14" fmla="*/ 0 w 12"/>
              <a:gd name="T15" fmla="*/ 2147483647 h 7"/>
              <a:gd name="T16" fmla="*/ 0 w 12"/>
              <a:gd name="T17" fmla="*/ 2147483647 h 7"/>
              <a:gd name="T18" fmla="*/ 2147483647 w 12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"/>
              <a:gd name="T32" fmla="*/ 12 w 12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">
                <a:moveTo>
                  <a:pt x="12" y="7"/>
                </a:moveTo>
                <a:lnTo>
                  <a:pt x="12" y="4"/>
                </a:lnTo>
                <a:lnTo>
                  <a:pt x="11" y="2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0" y="7"/>
                </a:lnTo>
                <a:lnTo>
                  <a:pt x="12" y="7"/>
                </a:lnTo>
                <a:close/>
              </a:path>
            </a:pathLst>
          </a:custGeom>
          <a:solidFill>
            <a:srgbClr val="4874B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06619" y="1775943"/>
            <a:ext cx="3024188" cy="3638550"/>
            <a:chOff x="793" y="709"/>
            <a:chExt cx="4582" cy="3063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247" y="935"/>
              <a:ext cx="3678" cy="2837"/>
            </a:xfrm>
            <a:custGeom>
              <a:avLst/>
              <a:gdLst>
                <a:gd name="T0" fmla="*/ 84 w 7803"/>
                <a:gd name="T1" fmla="*/ 60 h 6017"/>
                <a:gd name="T2" fmla="*/ 82 w 7803"/>
                <a:gd name="T3" fmla="*/ 59 h 6017"/>
                <a:gd name="T4" fmla="*/ 81 w 7803"/>
                <a:gd name="T5" fmla="*/ 59 h 6017"/>
                <a:gd name="T6" fmla="*/ 79 w 7803"/>
                <a:gd name="T7" fmla="*/ 60 h 6017"/>
                <a:gd name="T8" fmla="*/ 77 w 7803"/>
                <a:gd name="T9" fmla="*/ 61 h 6017"/>
                <a:gd name="T10" fmla="*/ 75 w 7803"/>
                <a:gd name="T11" fmla="*/ 62 h 6017"/>
                <a:gd name="T12" fmla="*/ 74 w 7803"/>
                <a:gd name="T13" fmla="*/ 63 h 6017"/>
                <a:gd name="T14" fmla="*/ 72 w 7803"/>
                <a:gd name="T15" fmla="*/ 63 h 6017"/>
                <a:gd name="T16" fmla="*/ 70 w 7803"/>
                <a:gd name="T17" fmla="*/ 62 h 6017"/>
                <a:gd name="T18" fmla="*/ 69 w 7803"/>
                <a:gd name="T19" fmla="*/ 61 h 6017"/>
                <a:gd name="T20" fmla="*/ 67 w 7803"/>
                <a:gd name="T21" fmla="*/ 60 h 6017"/>
                <a:gd name="T22" fmla="*/ 66 w 7803"/>
                <a:gd name="T23" fmla="*/ 58 h 6017"/>
                <a:gd name="T24" fmla="*/ 64 w 7803"/>
                <a:gd name="T25" fmla="*/ 58 h 6017"/>
                <a:gd name="T26" fmla="*/ 62 w 7803"/>
                <a:gd name="T27" fmla="*/ 59 h 6017"/>
                <a:gd name="T28" fmla="*/ 61 w 7803"/>
                <a:gd name="T29" fmla="*/ 60 h 6017"/>
                <a:gd name="T30" fmla="*/ 59 w 7803"/>
                <a:gd name="T31" fmla="*/ 62 h 6017"/>
                <a:gd name="T32" fmla="*/ 58 w 7803"/>
                <a:gd name="T33" fmla="*/ 63 h 6017"/>
                <a:gd name="T34" fmla="*/ 56 w 7803"/>
                <a:gd name="T35" fmla="*/ 64 h 6017"/>
                <a:gd name="T36" fmla="*/ 55 w 7803"/>
                <a:gd name="T37" fmla="*/ 64 h 6017"/>
                <a:gd name="T38" fmla="*/ 54 w 7803"/>
                <a:gd name="T39" fmla="*/ 64 h 6017"/>
                <a:gd name="T40" fmla="*/ 53 w 7803"/>
                <a:gd name="T41" fmla="*/ 62 h 6017"/>
                <a:gd name="T42" fmla="*/ 51 w 7803"/>
                <a:gd name="T43" fmla="*/ 61 h 6017"/>
                <a:gd name="T44" fmla="*/ 49 w 7803"/>
                <a:gd name="T45" fmla="*/ 58 h 6017"/>
                <a:gd name="T46" fmla="*/ 48 w 7803"/>
                <a:gd name="T47" fmla="*/ 58 h 6017"/>
                <a:gd name="T48" fmla="*/ 47 w 7803"/>
                <a:gd name="T49" fmla="*/ 58 h 6017"/>
                <a:gd name="T50" fmla="*/ 46 w 7803"/>
                <a:gd name="T51" fmla="*/ 58 h 6017"/>
                <a:gd name="T52" fmla="*/ 46 w 7803"/>
                <a:gd name="T53" fmla="*/ 58 h 6017"/>
                <a:gd name="T54" fmla="*/ 44 w 7803"/>
                <a:gd name="T55" fmla="*/ 59 h 6017"/>
                <a:gd name="T56" fmla="*/ 42 w 7803"/>
                <a:gd name="T57" fmla="*/ 61 h 6017"/>
                <a:gd name="T58" fmla="*/ 41 w 7803"/>
                <a:gd name="T59" fmla="*/ 64 h 6017"/>
                <a:gd name="T60" fmla="*/ 40 w 7803"/>
                <a:gd name="T61" fmla="*/ 65 h 6017"/>
                <a:gd name="T62" fmla="*/ 39 w 7803"/>
                <a:gd name="T63" fmla="*/ 65 h 6017"/>
                <a:gd name="T64" fmla="*/ 38 w 7803"/>
                <a:gd name="T65" fmla="*/ 65 h 6017"/>
                <a:gd name="T66" fmla="*/ 37 w 7803"/>
                <a:gd name="T67" fmla="*/ 65 h 6017"/>
                <a:gd name="T68" fmla="*/ 35 w 7803"/>
                <a:gd name="T69" fmla="*/ 63 h 6017"/>
                <a:gd name="T70" fmla="*/ 34 w 7803"/>
                <a:gd name="T71" fmla="*/ 60 h 6017"/>
                <a:gd name="T72" fmla="*/ 33 w 7803"/>
                <a:gd name="T73" fmla="*/ 58 h 6017"/>
                <a:gd name="T74" fmla="*/ 31 w 7803"/>
                <a:gd name="T75" fmla="*/ 57 h 6017"/>
                <a:gd name="T76" fmla="*/ 31 w 7803"/>
                <a:gd name="T77" fmla="*/ 57 h 6017"/>
                <a:gd name="T78" fmla="*/ 30 w 7803"/>
                <a:gd name="T79" fmla="*/ 57 h 6017"/>
                <a:gd name="T80" fmla="*/ 29 w 7803"/>
                <a:gd name="T81" fmla="*/ 57 h 6017"/>
                <a:gd name="T82" fmla="*/ 27 w 7803"/>
                <a:gd name="T83" fmla="*/ 58 h 6017"/>
                <a:gd name="T84" fmla="*/ 26 w 7803"/>
                <a:gd name="T85" fmla="*/ 60 h 6017"/>
                <a:gd name="T86" fmla="*/ 24 w 7803"/>
                <a:gd name="T87" fmla="*/ 63 h 6017"/>
                <a:gd name="T88" fmla="*/ 23 w 7803"/>
                <a:gd name="T89" fmla="*/ 66 h 6017"/>
                <a:gd name="T90" fmla="*/ 22 w 7803"/>
                <a:gd name="T91" fmla="*/ 66 h 6017"/>
                <a:gd name="T92" fmla="*/ 21 w 7803"/>
                <a:gd name="T93" fmla="*/ 66 h 6017"/>
                <a:gd name="T94" fmla="*/ 20 w 7803"/>
                <a:gd name="T95" fmla="*/ 66 h 6017"/>
                <a:gd name="T96" fmla="*/ 19 w 7803"/>
                <a:gd name="T97" fmla="*/ 65 h 6017"/>
                <a:gd name="T98" fmla="*/ 18 w 7803"/>
                <a:gd name="T99" fmla="*/ 63 h 6017"/>
                <a:gd name="T100" fmla="*/ 16 w 7803"/>
                <a:gd name="T101" fmla="*/ 60 h 6017"/>
                <a:gd name="T102" fmla="*/ 16 w 7803"/>
                <a:gd name="T103" fmla="*/ 57 h 6017"/>
                <a:gd name="T104" fmla="*/ 14 w 7803"/>
                <a:gd name="T105" fmla="*/ 50 h 6017"/>
                <a:gd name="T106" fmla="*/ 10 w 7803"/>
                <a:gd name="T107" fmla="*/ 32 h 6017"/>
                <a:gd name="T108" fmla="*/ 7 w 7803"/>
                <a:gd name="T109" fmla="*/ 10 h 6017"/>
                <a:gd name="T110" fmla="*/ 5 w 7803"/>
                <a:gd name="T111" fmla="*/ 0 h 6017"/>
                <a:gd name="T112" fmla="*/ 4 w 7803"/>
                <a:gd name="T113" fmla="*/ 0 h 6017"/>
                <a:gd name="T114" fmla="*/ 4 w 7803"/>
                <a:gd name="T115" fmla="*/ 0 h 6017"/>
                <a:gd name="T116" fmla="*/ 4 w 7803"/>
                <a:gd name="T117" fmla="*/ 14 h 6017"/>
                <a:gd name="T118" fmla="*/ 3 w 7803"/>
                <a:gd name="T119" fmla="*/ 41 h 6017"/>
                <a:gd name="T120" fmla="*/ 2 w 7803"/>
                <a:gd name="T121" fmla="*/ 53 h 6017"/>
                <a:gd name="T122" fmla="*/ 1 w 7803"/>
                <a:gd name="T123" fmla="*/ 60 h 60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03"/>
                <a:gd name="T187" fmla="*/ 0 h 6017"/>
                <a:gd name="T188" fmla="*/ 7803 w 7803"/>
                <a:gd name="T189" fmla="*/ 6017 h 60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03" h="6017">
                  <a:moveTo>
                    <a:pt x="7803" y="5552"/>
                  </a:moveTo>
                  <a:lnTo>
                    <a:pt x="7754" y="5521"/>
                  </a:lnTo>
                  <a:lnTo>
                    <a:pt x="7706" y="5493"/>
                  </a:lnTo>
                  <a:lnTo>
                    <a:pt x="7682" y="5481"/>
                  </a:lnTo>
                  <a:lnTo>
                    <a:pt x="7659" y="5467"/>
                  </a:lnTo>
                  <a:lnTo>
                    <a:pt x="7634" y="5456"/>
                  </a:lnTo>
                  <a:lnTo>
                    <a:pt x="7611" y="5445"/>
                  </a:lnTo>
                  <a:lnTo>
                    <a:pt x="7586" y="5436"/>
                  </a:lnTo>
                  <a:lnTo>
                    <a:pt x="7562" y="5427"/>
                  </a:lnTo>
                  <a:lnTo>
                    <a:pt x="7537" y="5420"/>
                  </a:lnTo>
                  <a:lnTo>
                    <a:pt x="7513" y="5412"/>
                  </a:lnTo>
                  <a:lnTo>
                    <a:pt x="7489" y="5407"/>
                  </a:lnTo>
                  <a:lnTo>
                    <a:pt x="7463" y="5403"/>
                  </a:lnTo>
                  <a:lnTo>
                    <a:pt x="7437" y="5399"/>
                  </a:lnTo>
                  <a:lnTo>
                    <a:pt x="7411" y="5398"/>
                  </a:lnTo>
                  <a:lnTo>
                    <a:pt x="7386" y="5396"/>
                  </a:lnTo>
                  <a:lnTo>
                    <a:pt x="7360" y="5398"/>
                  </a:lnTo>
                  <a:lnTo>
                    <a:pt x="7334" y="5400"/>
                  </a:lnTo>
                  <a:lnTo>
                    <a:pt x="7310" y="5404"/>
                  </a:lnTo>
                  <a:lnTo>
                    <a:pt x="7285" y="5410"/>
                  </a:lnTo>
                  <a:lnTo>
                    <a:pt x="7261" y="5416"/>
                  </a:lnTo>
                  <a:lnTo>
                    <a:pt x="7236" y="5425"/>
                  </a:lnTo>
                  <a:lnTo>
                    <a:pt x="7213" y="5433"/>
                  </a:lnTo>
                  <a:lnTo>
                    <a:pt x="7189" y="5444"/>
                  </a:lnTo>
                  <a:lnTo>
                    <a:pt x="7165" y="5456"/>
                  </a:lnTo>
                  <a:lnTo>
                    <a:pt x="7141" y="5470"/>
                  </a:lnTo>
                  <a:lnTo>
                    <a:pt x="7118" y="5485"/>
                  </a:lnTo>
                  <a:lnTo>
                    <a:pt x="7093" y="5499"/>
                  </a:lnTo>
                  <a:lnTo>
                    <a:pt x="7070" y="5516"/>
                  </a:lnTo>
                  <a:lnTo>
                    <a:pt x="7045" y="5534"/>
                  </a:lnTo>
                  <a:lnTo>
                    <a:pt x="7021" y="5552"/>
                  </a:lnTo>
                  <a:lnTo>
                    <a:pt x="6973" y="5592"/>
                  </a:lnTo>
                  <a:lnTo>
                    <a:pt x="6925" y="5629"/>
                  </a:lnTo>
                  <a:lnTo>
                    <a:pt x="6901" y="5646"/>
                  </a:lnTo>
                  <a:lnTo>
                    <a:pt x="6878" y="5662"/>
                  </a:lnTo>
                  <a:lnTo>
                    <a:pt x="6853" y="5677"/>
                  </a:lnTo>
                  <a:lnTo>
                    <a:pt x="6830" y="5690"/>
                  </a:lnTo>
                  <a:lnTo>
                    <a:pt x="6806" y="5702"/>
                  </a:lnTo>
                  <a:lnTo>
                    <a:pt x="6781" y="5713"/>
                  </a:lnTo>
                  <a:lnTo>
                    <a:pt x="6758" y="5723"/>
                  </a:lnTo>
                  <a:lnTo>
                    <a:pt x="6733" y="5732"/>
                  </a:lnTo>
                  <a:lnTo>
                    <a:pt x="6708" y="5739"/>
                  </a:lnTo>
                  <a:lnTo>
                    <a:pt x="6683" y="5744"/>
                  </a:lnTo>
                  <a:lnTo>
                    <a:pt x="6657" y="5749"/>
                  </a:lnTo>
                  <a:lnTo>
                    <a:pt x="6632" y="5750"/>
                  </a:lnTo>
                  <a:lnTo>
                    <a:pt x="6606" y="5751"/>
                  </a:lnTo>
                  <a:lnTo>
                    <a:pt x="6580" y="5750"/>
                  </a:lnTo>
                  <a:lnTo>
                    <a:pt x="6555" y="5746"/>
                  </a:lnTo>
                  <a:lnTo>
                    <a:pt x="6530" y="5740"/>
                  </a:lnTo>
                  <a:lnTo>
                    <a:pt x="6506" y="5734"/>
                  </a:lnTo>
                  <a:lnTo>
                    <a:pt x="6481" y="5724"/>
                  </a:lnTo>
                  <a:lnTo>
                    <a:pt x="6457" y="5715"/>
                  </a:lnTo>
                  <a:lnTo>
                    <a:pt x="6433" y="5702"/>
                  </a:lnTo>
                  <a:lnTo>
                    <a:pt x="6409" y="5689"/>
                  </a:lnTo>
                  <a:lnTo>
                    <a:pt x="6386" y="5673"/>
                  </a:lnTo>
                  <a:lnTo>
                    <a:pt x="6361" y="5656"/>
                  </a:lnTo>
                  <a:lnTo>
                    <a:pt x="6338" y="5639"/>
                  </a:lnTo>
                  <a:lnTo>
                    <a:pt x="6315" y="5619"/>
                  </a:lnTo>
                  <a:lnTo>
                    <a:pt x="6290" y="5598"/>
                  </a:lnTo>
                  <a:lnTo>
                    <a:pt x="6266" y="5575"/>
                  </a:lnTo>
                  <a:lnTo>
                    <a:pt x="6241" y="5552"/>
                  </a:lnTo>
                  <a:lnTo>
                    <a:pt x="6217" y="5527"/>
                  </a:lnTo>
                  <a:lnTo>
                    <a:pt x="6194" y="5503"/>
                  </a:lnTo>
                  <a:lnTo>
                    <a:pt x="6169" y="5480"/>
                  </a:lnTo>
                  <a:lnTo>
                    <a:pt x="6146" y="5458"/>
                  </a:lnTo>
                  <a:lnTo>
                    <a:pt x="6121" y="5436"/>
                  </a:lnTo>
                  <a:lnTo>
                    <a:pt x="6098" y="5416"/>
                  </a:lnTo>
                  <a:lnTo>
                    <a:pt x="6074" y="5399"/>
                  </a:lnTo>
                  <a:lnTo>
                    <a:pt x="6050" y="5382"/>
                  </a:lnTo>
                  <a:lnTo>
                    <a:pt x="6026" y="5366"/>
                  </a:lnTo>
                  <a:lnTo>
                    <a:pt x="6001" y="5352"/>
                  </a:lnTo>
                  <a:lnTo>
                    <a:pt x="5977" y="5340"/>
                  </a:lnTo>
                  <a:lnTo>
                    <a:pt x="5952" y="5330"/>
                  </a:lnTo>
                  <a:lnTo>
                    <a:pt x="5928" y="5322"/>
                  </a:lnTo>
                  <a:lnTo>
                    <a:pt x="5903" y="5316"/>
                  </a:lnTo>
                  <a:lnTo>
                    <a:pt x="5878" y="5311"/>
                  </a:lnTo>
                  <a:lnTo>
                    <a:pt x="5852" y="5308"/>
                  </a:lnTo>
                  <a:lnTo>
                    <a:pt x="5825" y="5308"/>
                  </a:lnTo>
                  <a:lnTo>
                    <a:pt x="5799" y="5311"/>
                  </a:lnTo>
                  <a:lnTo>
                    <a:pt x="5775" y="5314"/>
                  </a:lnTo>
                  <a:lnTo>
                    <a:pt x="5749" y="5322"/>
                  </a:lnTo>
                  <a:lnTo>
                    <a:pt x="5725" y="5330"/>
                  </a:lnTo>
                  <a:lnTo>
                    <a:pt x="5700" y="5341"/>
                  </a:lnTo>
                  <a:lnTo>
                    <a:pt x="5677" y="5355"/>
                  </a:lnTo>
                  <a:lnTo>
                    <a:pt x="5653" y="5370"/>
                  </a:lnTo>
                  <a:lnTo>
                    <a:pt x="5628" y="5387"/>
                  </a:lnTo>
                  <a:lnTo>
                    <a:pt x="5605" y="5405"/>
                  </a:lnTo>
                  <a:lnTo>
                    <a:pt x="5580" y="5426"/>
                  </a:lnTo>
                  <a:lnTo>
                    <a:pt x="5557" y="5448"/>
                  </a:lnTo>
                  <a:lnTo>
                    <a:pt x="5533" y="5472"/>
                  </a:lnTo>
                  <a:lnTo>
                    <a:pt x="5509" y="5497"/>
                  </a:lnTo>
                  <a:lnTo>
                    <a:pt x="5485" y="5524"/>
                  </a:lnTo>
                  <a:lnTo>
                    <a:pt x="5460" y="5552"/>
                  </a:lnTo>
                  <a:lnTo>
                    <a:pt x="5436" y="5582"/>
                  </a:lnTo>
                  <a:lnTo>
                    <a:pt x="5413" y="5612"/>
                  </a:lnTo>
                  <a:lnTo>
                    <a:pt x="5388" y="5639"/>
                  </a:lnTo>
                  <a:lnTo>
                    <a:pt x="5365" y="5666"/>
                  </a:lnTo>
                  <a:lnTo>
                    <a:pt x="5340" y="5690"/>
                  </a:lnTo>
                  <a:lnTo>
                    <a:pt x="5317" y="5713"/>
                  </a:lnTo>
                  <a:lnTo>
                    <a:pt x="5293" y="5735"/>
                  </a:lnTo>
                  <a:lnTo>
                    <a:pt x="5269" y="5755"/>
                  </a:lnTo>
                  <a:lnTo>
                    <a:pt x="5245" y="5772"/>
                  </a:lnTo>
                  <a:lnTo>
                    <a:pt x="5222" y="5789"/>
                  </a:lnTo>
                  <a:lnTo>
                    <a:pt x="5197" y="5803"/>
                  </a:lnTo>
                  <a:lnTo>
                    <a:pt x="5173" y="5815"/>
                  </a:lnTo>
                  <a:lnTo>
                    <a:pt x="5147" y="5825"/>
                  </a:lnTo>
                  <a:lnTo>
                    <a:pt x="5123" y="5832"/>
                  </a:lnTo>
                  <a:lnTo>
                    <a:pt x="5109" y="5835"/>
                  </a:lnTo>
                  <a:lnTo>
                    <a:pt x="5097" y="5837"/>
                  </a:lnTo>
                  <a:lnTo>
                    <a:pt x="5083" y="5838"/>
                  </a:lnTo>
                  <a:lnTo>
                    <a:pt x="5071" y="5840"/>
                  </a:lnTo>
                  <a:lnTo>
                    <a:pt x="5058" y="5840"/>
                  </a:lnTo>
                  <a:lnTo>
                    <a:pt x="5045" y="5840"/>
                  </a:lnTo>
                  <a:lnTo>
                    <a:pt x="5032" y="5838"/>
                  </a:lnTo>
                  <a:lnTo>
                    <a:pt x="5020" y="5837"/>
                  </a:lnTo>
                  <a:lnTo>
                    <a:pt x="5007" y="5835"/>
                  </a:lnTo>
                  <a:lnTo>
                    <a:pt x="4994" y="5831"/>
                  </a:lnTo>
                  <a:lnTo>
                    <a:pt x="4982" y="5827"/>
                  </a:lnTo>
                  <a:lnTo>
                    <a:pt x="4970" y="5824"/>
                  </a:lnTo>
                  <a:lnTo>
                    <a:pt x="4945" y="5813"/>
                  </a:lnTo>
                  <a:lnTo>
                    <a:pt x="4921" y="5799"/>
                  </a:lnTo>
                  <a:lnTo>
                    <a:pt x="4896" y="5784"/>
                  </a:lnTo>
                  <a:lnTo>
                    <a:pt x="4873" y="5766"/>
                  </a:lnTo>
                  <a:lnTo>
                    <a:pt x="4848" y="5746"/>
                  </a:lnTo>
                  <a:lnTo>
                    <a:pt x="4824" y="5724"/>
                  </a:lnTo>
                  <a:lnTo>
                    <a:pt x="4801" y="5701"/>
                  </a:lnTo>
                  <a:lnTo>
                    <a:pt x="4776" y="5674"/>
                  </a:lnTo>
                  <a:lnTo>
                    <a:pt x="4753" y="5647"/>
                  </a:lnTo>
                  <a:lnTo>
                    <a:pt x="4728" y="5617"/>
                  </a:lnTo>
                  <a:lnTo>
                    <a:pt x="4704" y="5586"/>
                  </a:lnTo>
                  <a:lnTo>
                    <a:pt x="4681" y="5552"/>
                  </a:lnTo>
                  <a:lnTo>
                    <a:pt x="4656" y="5518"/>
                  </a:lnTo>
                  <a:lnTo>
                    <a:pt x="4632" y="5483"/>
                  </a:lnTo>
                  <a:lnTo>
                    <a:pt x="4607" y="5452"/>
                  </a:lnTo>
                  <a:lnTo>
                    <a:pt x="4584" y="5421"/>
                  </a:lnTo>
                  <a:lnTo>
                    <a:pt x="4560" y="5392"/>
                  </a:lnTo>
                  <a:lnTo>
                    <a:pt x="4536" y="5365"/>
                  </a:lnTo>
                  <a:lnTo>
                    <a:pt x="4513" y="5340"/>
                  </a:lnTo>
                  <a:lnTo>
                    <a:pt x="4489" y="5317"/>
                  </a:lnTo>
                  <a:lnTo>
                    <a:pt x="4464" y="5296"/>
                  </a:lnTo>
                  <a:lnTo>
                    <a:pt x="4441" y="5278"/>
                  </a:lnTo>
                  <a:lnTo>
                    <a:pt x="4416" y="5262"/>
                  </a:lnTo>
                  <a:lnTo>
                    <a:pt x="4392" y="5248"/>
                  </a:lnTo>
                  <a:lnTo>
                    <a:pt x="4378" y="5242"/>
                  </a:lnTo>
                  <a:lnTo>
                    <a:pt x="4366" y="5236"/>
                  </a:lnTo>
                  <a:lnTo>
                    <a:pt x="4354" y="5232"/>
                  </a:lnTo>
                  <a:lnTo>
                    <a:pt x="4342" y="5229"/>
                  </a:lnTo>
                  <a:lnTo>
                    <a:pt x="4328" y="5225"/>
                  </a:lnTo>
                  <a:lnTo>
                    <a:pt x="4316" y="5223"/>
                  </a:lnTo>
                  <a:lnTo>
                    <a:pt x="4302" y="5220"/>
                  </a:lnTo>
                  <a:lnTo>
                    <a:pt x="4290" y="5220"/>
                  </a:lnTo>
                  <a:lnTo>
                    <a:pt x="4277" y="5219"/>
                  </a:lnTo>
                  <a:lnTo>
                    <a:pt x="4265" y="5220"/>
                  </a:lnTo>
                  <a:lnTo>
                    <a:pt x="4251" y="5221"/>
                  </a:lnTo>
                  <a:lnTo>
                    <a:pt x="4239" y="5224"/>
                  </a:lnTo>
                  <a:lnTo>
                    <a:pt x="4225" y="5226"/>
                  </a:lnTo>
                  <a:lnTo>
                    <a:pt x="4213" y="5230"/>
                  </a:lnTo>
                  <a:lnTo>
                    <a:pt x="4201" y="5234"/>
                  </a:lnTo>
                  <a:lnTo>
                    <a:pt x="4189" y="5240"/>
                  </a:lnTo>
                  <a:lnTo>
                    <a:pt x="4176" y="5245"/>
                  </a:lnTo>
                  <a:lnTo>
                    <a:pt x="4164" y="5252"/>
                  </a:lnTo>
                  <a:lnTo>
                    <a:pt x="4152" y="5259"/>
                  </a:lnTo>
                  <a:lnTo>
                    <a:pt x="4140" y="5267"/>
                  </a:lnTo>
                  <a:lnTo>
                    <a:pt x="4115" y="5284"/>
                  </a:lnTo>
                  <a:lnTo>
                    <a:pt x="4092" y="5305"/>
                  </a:lnTo>
                  <a:lnTo>
                    <a:pt x="4067" y="5328"/>
                  </a:lnTo>
                  <a:lnTo>
                    <a:pt x="4044" y="5354"/>
                  </a:lnTo>
                  <a:lnTo>
                    <a:pt x="4020" y="5381"/>
                  </a:lnTo>
                  <a:lnTo>
                    <a:pt x="3996" y="5411"/>
                  </a:lnTo>
                  <a:lnTo>
                    <a:pt x="3972" y="5443"/>
                  </a:lnTo>
                  <a:lnTo>
                    <a:pt x="3949" y="5477"/>
                  </a:lnTo>
                  <a:lnTo>
                    <a:pt x="3924" y="5513"/>
                  </a:lnTo>
                  <a:lnTo>
                    <a:pt x="3900" y="5551"/>
                  </a:lnTo>
                  <a:lnTo>
                    <a:pt x="3877" y="5591"/>
                  </a:lnTo>
                  <a:lnTo>
                    <a:pt x="3852" y="5629"/>
                  </a:lnTo>
                  <a:lnTo>
                    <a:pt x="3828" y="5666"/>
                  </a:lnTo>
                  <a:lnTo>
                    <a:pt x="3804" y="5701"/>
                  </a:lnTo>
                  <a:lnTo>
                    <a:pt x="3780" y="5734"/>
                  </a:lnTo>
                  <a:lnTo>
                    <a:pt x="3757" y="5765"/>
                  </a:lnTo>
                  <a:lnTo>
                    <a:pt x="3732" y="5793"/>
                  </a:lnTo>
                  <a:lnTo>
                    <a:pt x="3708" y="5819"/>
                  </a:lnTo>
                  <a:lnTo>
                    <a:pt x="3684" y="5842"/>
                  </a:lnTo>
                  <a:lnTo>
                    <a:pt x="3660" y="5863"/>
                  </a:lnTo>
                  <a:lnTo>
                    <a:pt x="3635" y="5881"/>
                  </a:lnTo>
                  <a:lnTo>
                    <a:pt x="3611" y="5897"/>
                  </a:lnTo>
                  <a:lnTo>
                    <a:pt x="3599" y="5903"/>
                  </a:lnTo>
                  <a:lnTo>
                    <a:pt x="3586" y="5909"/>
                  </a:lnTo>
                  <a:lnTo>
                    <a:pt x="3573" y="5914"/>
                  </a:lnTo>
                  <a:lnTo>
                    <a:pt x="3561" y="5919"/>
                  </a:lnTo>
                  <a:lnTo>
                    <a:pt x="3548" y="5923"/>
                  </a:lnTo>
                  <a:lnTo>
                    <a:pt x="3535" y="5925"/>
                  </a:lnTo>
                  <a:lnTo>
                    <a:pt x="3523" y="5926"/>
                  </a:lnTo>
                  <a:lnTo>
                    <a:pt x="3509" y="5928"/>
                  </a:lnTo>
                  <a:lnTo>
                    <a:pt x="3496" y="5929"/>
                  </a:lnTo>
                  <a:lnTo>
                    <a:pt x="3484" y="5928"/>
                  </a:lnTo>
                  <a:lnTo>
                    <a:pt x="3470" y="5926"/>
                  </a:lnTo>
                  <a:lnTo>
                    <a:pt x="3458" y="5924"/>
                  </a:lnTo>
                  <a:lnTo>
                    <a:pt x="3446" y="5920"/>
                  </a:lnTo>
                  <a:lnTo>
                    <a:pt x="3433" y="5917"/>
                  </a:lnTo>
                  <a:lnTo>
                    <a:pt x="3420" y="5911"/>
                  </a:lnTo>
                  <a:lnTo>
                    <a:pt x="3408" y="5906"/>
                  </a:lnTo>
                  <a:lnTo>
                    <a:pt x="3395" y="5898"/>
                  </a:lnTo>
                  <a:lnTo>
                    <a:pt x="3383" y="5891"/>
                  </a:lnTo>
                  <a:lnTo>
                    <a:pt x="3371" y="5882"/>
                  </a:lnTo>
                  <a:lnTo>
                    <a:pt x="3359" y="5874"/>
                  </a:lnTo>
                  <a:lnTo>
                    <a:pt x="3334" y="5853"/>
                  </a:lnTo>
                  <a:lnTo>
                    <a:pt x="3311" y="5830"/>
                  </a:lnTo>
                  <a:lnTo>
                    <a:pt x="3287" y="5804"/>
                  </a:lnTo>
                  <a:lnTo>
                    <a:pt x="3263" y="5775"/>
                  </a:lnTo>
                  <a:lnTo>
                    <a:pt x="3239" y="5744"/>
                  </a:lnTo>
                  <a:lnTo>
                    <a:pt x="3216" y="5710"/>
                  </a:lnTo>
                  <a:lnTo>
                    <a:pt x="3191" y="5673"/>
                  </a:lnTo>
                  <a:lnTo>
                    <a:pt x="3168" y="5635"/>
                  </a:lnTo>
                  <a:lnTo>
                    <a:pt x="3143" y="5594"/>
                  </a:lnTo>
                  <a:lnTo>
                    <a:pt x="3119" y="5551"/>
                  </a:lnTo>
                  <a:lnTo>
                    <a:pt x="3094" y="5507"/>
                  </a:lnTo>
                  <a:lnTo>
                    <a:pt x="3071" y="5463"/>
                  </a:lnTo>
                  <a:lnTo>
                    <a:pt x="3047" y="5422"/>
                  </a:lnTo>
                  <a:lnTo>
                    <a:pt x="3023" y="5383"/>
                  </a:lnTo>
                  <a:lnTo>
                    <a:pt x="2999" y="5346"/>
                  </a:lnTo>
                  <a:lnTo>
                    <a:pt x="2976" y="5312"/>
                  </a:lnTo>
                  <a:lnTo>
                    <a:pt x="2951" y="5281"/>
                  </a:lnTo>
                  <a:lnTo>
                    <a:pt x="2928" y="5252"/>
                  </a:lnTo>
                  <a:lnTo>
                    <a:pt x="2903" y="5226"/>
                  </a:lnTo>
                  <a:lnTo>
                    <a:pt x="2880" y="5203"/>
                  </a:lnTo>
                  <a:lnTo>
                    <a:pt x="2868" y="5192"/>
                  </a:lnTo>
                  <a:lnTo>
                    <a:pt x="2856" y="5182"/>
                  </a:lnTo>
                  <a:lnTo>
                    <a:pt x="2843" y="5174"/>
                  </a:lnTo>
                  <a:lnTo>
                    <a:pt x="2831" y="5165"/>
                  </a:lnTo>
                  <a:lnTo>
                    <a:pt x="2819" y="5158"/>
                  </a:lnTo>
                  <a:lnTo>
                    <a:pt x="2806" y="5152"/>
                  </a:lnTo>
                  <a:lnTo>
                    <a:pt x="2793" y="5146"/>
                  </a:lnTo>
                  <a:lnTo>
                    <a:pt x="2781" y="5141"/>
                  </a:lnTo>
                  <a:lnTo>
                    <a:pt x="2769" y="5137"/>
                  </a:lnTo>
                  <a:lnTo>
                    <a:pt x="2755" y="5135"/>
                  </a:lnTo>
                  <a:lnTo>
                    <a:pt x="2743" y="5132"/>
                  </a:lnTo>
                  <a:lnTo>
                    <a:pt x="2730" y="5131"/>
                  </a:lnTo>
                  <a:lnTo>
                    <a:pt x="2716" y="5131"/>
                  </a:lnTo>
                  <a:lnTo>
                    <a:pt x="2704" y="5132"/>
                  </a:lnTo>
                  <a:lnTo>
                    <a:pt x="2690" y="5133"/>
                  </a:lnTo>
                  <a:lnTo>
                    <a:pt x="2678" y="5137"/>
                  </a:lnTo>
                  <a:lnTo>
                    <a:pt x="2666" y="5141"/>
                  </a:lnTo>
                  <a:lnTo>
                    <a:pt x="2653" y="5144"/>
                  </a:lnTo>
                  <a:lnTo>
                    <a:pt x="2640" y="5150"/>
                  </a:lnTo>
                  <a:lnTo>
                    <a:pt x="2628" y="5157"/>
                  </a:lnTo>
                  <a:lnTo>
                    <a:pt x="2616" y="5165"/>
                  </a:lnTo>
                  <a:lnTo>
                    <a:pt x="2604" y="5172"/>
                  </a:lnTo>
                  <a:lnTo>
                    <a:pt x="2591" y="5182"/>
                  </a:lnTo>
                  <a:lnTo>
                    <a:pt x="2579" y="5192"/>
                  </a:lnTo>
                  <a:lnTo>
                    <a:pt x="2555" y="5215"/>
                  </a:lnTo>
                  <a:lnTo>
                    <a:pt x="2531" y="5241"/>
                  </a:lnTo>
                  <a:lnTo>
                    <a:pt x="2507" y="5269"/>
                  </a:lnTo>
                  <a:lnTo>
                    <a:pt x="2484" y="5302"/>
                  </a:lnTo>
                  <a:lnTo>
                    <a:pt x="2459" y="5336"/>
                  </a:lnTo>
                  <a:lnTo>
                    <a:pt x="2436" y="5374"/>
                  </a:lnTo>
                  <a:lnTo>
                    <a:pt x="2411" y="5415"/>
                  </a:lnTo>
                  <a:lnTo>
                    <a:pt x="2388" y="5458"/>
                  </a:lnTo>
                  <a:lnTo>
                    <a:pt x="2364" y="5503"/>
                  </a:lnTo>
                  <a:lnTo>
                    <a:pt x="2339" y="5551"/>
                  </a:lnTo>
                  <a:lnTo>
                    <a:pt x="2315" y="5601"/>
                  </a:lnTo>
                  <a:lnTo>
                    <a:pt x="2291" y="5649"/>
                  </a:lnTo>
                  <a:lnTo>
                    <a:pt x="2267" y="5694"/>
                  </a:lnTo>
                  <a:lnTo>
                    <a:pt x="2244" y="5737"/>
                  </a:lnTo>
                  <a:lnTo>
                    <a:pt x="2219" y="5778"/>
                  </a:lnTo>
                  <a:lnTo>
                    <a:pt x="2196" y="5816"/>
                  </a:lnTo>
                  <a:lnTo>
                    <a:pt x="2171" y="5851"/>
                  </a:lnTo>
                  <a:lnTo>
                    <a:pt x="2148" y="5884"/>
                  </a:lnTo>
                  <a:lnTo>
                    <a:pt x="2124" y="5912"/>
                  </a:lnTo>
                  <a:lnTo>
                    <a:pt x="2099" y="5937"/>
                  </a:lnTo>
                  <a:lnTo>
                    <a:pt x="2087" y="5950"/>
                  </a:lnTo>
                  <a:lnTo>
                    <a:pt x="2075" y="5961"/>
                  </a:lnTo>
                  <a:lnTo>
                    <a:pt x="2063" y="5970"/>
                  </a:lnTo>
                  <a:lnTo>
                    <a:pt x="2050" y="5979"/>
                  </a:lnTo>
                  <a:lnTo>
                    <a:pt x="2038" y="5988"/>
                  </a:lnTo>
                  <a:lnTo>
                    <a:pt x="2026" y="5995"/>
                  </a:lnTo>
                  <a:lnTo>
                    <a:pt x="2014" y="6001"/>
                  </a:lnTo>
                  <a:lnTo>
                    <a:pt x="2000" y="6006"/>
                  </a:lnTo>
                  <a:lnTo>
                    <a:pt x="1988" y="6010"/>
                  </a:lnTo>
                  <a:lnTo>
                    <a:pt x="1974" y="6013"/>
                  </a:lnTo>
                  <a:lnTo>
                    <a:pt x="1962" y="6016"/>
                  </a:lnTo>
                  <a:lnTo>
                    <a:pt x="1949" y="6017"/>
                  </a:lnTo>
                  <a:lnTo>
                    <a:pt x="1936" y="6017"/>
                  </a:lnTo>
                  <a:lnTo>
                    <a:pt x="1923" y="6016"/>
                  </a:lnTo>
                  <a:lnTo>
                    <a:pt x="1910" y="6013"/>
                  </a:lnTo>
                  <a:lnTo>
                    <a:pt x="1897" y="6010"/>
                  </a:lnTo>
                  <a:lnTo>
                    <a:pt x="1884" y="6006"/>
                  </a:lnTo>
                  <a:lnTo>
                    <a:pt x="1872" y="6000"/>
                  </a:lnTo>
                  <a:lnTo>
                    <a:pt x="1859" y="5994"/>
                  </a:lnTo>
                  <a:lnTo>
                    <a:pt x="1846" y="5985"/>
                  </a:lnTo>
                  <a:lnTo>
                    <a:pt x="1834" y="5977"/>
                  </a:lnTo>
                  <a:lnTo>
                    <a:pt x="1820" y="5967"/>
                  </a:lnTo>
                  <a:lnTo>
                    <a:pt x="1808" y="5956"/>
                  </a:lnTo>
                  <a:lnTo>
                    <a:pt x="1796" y="5944"/>
                  </a:lnTo>
                  <a:lnTo>
                    <a:pt x="1783" y="5931"/>
                  </a:lnTo>
                  <a:lnTo>
                    <a:pt x="1770" y="5918"/>
                  </a:lnTo>
                  <a:lnTo>
                    <a:pt x="1758" y="5903"/>
                  </a:lnTo>
                  <a:lnTo>
                    <a:pt x="1746" y="5887"/>
                  </a:lnTo>
                  <a:lnTo>
                    <a:pt x="1721" y="5854"/>
                  </a:lnTo>
                  <a:lnTo>
                    <a:pt x="1695" y="5817"/>
                  </a:lnTo>
                  <a:lnTo>
                    <a:pt x="1671" y="5778"/>
                  </a:lnTo>
                  <a:lnTo>
                    <a:pt x="1646" y="5735"/>
                  </a:lnTo>
                  <a:lnTo>
                    <a:pt x="1622" y="5689"/>
                  </a:lnTo>
                  <a:lnTo>
                    <a:pt x="1597" y="5641"/>
                  </a:lnTo>
                  <a:lnTo>
                    <a:pt x="1573" y="5591"/>
                  </a:lnTo>
                  <a:lnTo>
                    <a:pt x="1550" y="5538"/>
                  </a:lnTo>
                  <a:lnTo>
                    <a:pt x="1525" y="5487"/>
                  </a:lnTo>
                  <a:lnTo>
                    <a:pt x="1503" y="5434"/>
                  </a:lnTo>
                  <a:lnTo>
                    <a:pt x="1481" y="5383"/>
                  </a:lnTo>
                  <a:lnTo>
                    <a:pt x="1462" y="5332"/>
                  </a:lnTo>
                  <a:lnTo>
                    <a:pt x="1443" y="5280"/>
                  </a:lnTo>
                  <a:lnTo>
                    <a:pt x="1425" y="5230"/>
                  </a:lnTo>
                  <a:lnTo>
                    <a:pt x="1409" y="5181"/>
                  </a:lnTo>
                  <a:lnTo>
                    <a:pt x="1394" y="5132"/>
                  </a:lnTo>
                  <a:lnTo>
                    <a:pt x="1367" y="5040"/>
                  </a:lnTo>
                  <a:lnTo>
                    <a:pt x="1345" y="4956"/>
                  </a:lnTo>
                  <a:lnTo>
                    <a:pt x="1327" y="4882"/>
                  </a:lnTo>
                  <a:lnTo>
                    <a:pt x="1313" y="4820"/>
                  </a:lnTo>
                  <a:lnTo>
                    <a:pt x="1267" y="4596"/>
                  </a:lnTo>
                  <a:lnTo>
                    <a:pt x="1219" y="4350"/>
                  </a:lnTo>
                  <a:lnTo>
                    <a:pt x="1169" y="4084"/>
                  </a:lnTo>
                  <a:lnTo>
                    <a:pt x="1118" y="3803"/>
                  </a:lnTo>
                  <a:lnTo>
                    <a:pt x="1065" y="3508"/>
                  </a:lnTo>
                  <a:lnTo>
                    <a:pt x="1011" y="3199"/>
                  </a:lnTo>
                  <a:lnTo>
                    <a:pt x="956" y="2884"/>
                  </a:lnTo>
                  <a:lnTo>
                    <a:pt x="900" y="2561"/>
                  </a:lnTo>
                  <a:lnTo>
                    <a:pt x="845" y="2233"/>
                  </a:lnTo>
                  <a:lnTo>
                    <a:pt x="788" y="1905"/>
                  </a:lnTo>
                  <a:lnTo>
                    <a:pt x="732" y="1577"/>
                  </a:lnTo>
                  <a:lnTo>
                    <a:pt x="676" y="1252"/>
                  </a:lnTo>
                  <a:lnTo>
                    <a:pt x="621" y="935"/>
                  </a:lnTo>
                  <a:lnTo>
                    <a:pt x="566" y="625"/>
                  </a:lnTo>
                  <a:lnTo>
                    <a:pt x="513" y="327"/>
                  </a:lnTo>
                  <a:lnTo>
                    <a:pt x="460" y="43"/>
                  </a:lnTo>
                  <a:lnTo>
                    <a:pt x="458" y="34"/>
                  </a:lnTo>
                  <a:lnTo>
                    <a:pt x="454" y="26"/>
                  </a:lnTo>
                  <a:lnTo>
                    <a:pt x="449" y="18"/>
                  </a:lnTo>
                  <a:lnTo>
                    <a:pt x="443" y="12"/>
                  </a:lnTo>
                  <a:lnTo>
                    <a:pt x="436" y="7"/>
                  </a:lnTo>
                  <a:lnTo>
                    <a:pt x="427" y="3"/>
                  </a:lnTo>
                  <a:lnTo>
                    <a:pt x="419" y="1"/>
                  </a:lnTo>
                  <a:lnTo>
                    <a:pt x="410" y="0"/>
                  </a:lnTo>
                  <a:lnTo>
                    <a:pt x="400" y="1"/>
                  </a:lnTo>
                  <a:lnTo>
                    <a:pt x="391" y="4"/>
                  </a:lnTo>
                  <a:lnTo>
                    <a:pt x="382" y="7"/>
                  </a:lnTo>
                  <a:lnTo>
                    <a:pt x="375" y="14"/>
                  </a:lnTo>
                  <a:lnTo>
                    <a:pt x="369" y="21"/>
                  </a:lnTo>
                  <a:lnTo>
                    <a:pt x="364" y="28"/>
                  </a:lnTo>
                  <a:lnTo>
                    <a:pt x="360" y="38"/>
                  </a:lnTo>
                  <a:lnTo>
                    <a:pt x="359" y="47"/>
                  </a:lnTo>
                  <a:lnTo>
                    <a:pt x="348" y="230"/>
                  </a:lnTo>
                  <a:lnTo>
                    <a:pt x="339" y="424"/>
                  </a:lnTo>
                  <a:lnTo>
                    <a:pt x="331" y="625"/>
                  </a:lnTo>
                  <a:lnTo>
                    <a:pt x="323" y="835"/>
                  </a:lnTo>
                  <a:lnTo>
                    <a:pt x="310" y="1273"/>
                  </a:lnTo>
                  <a:lnTo>
                    <a:pt x="298" y="1727"/>
                  </a:lnTo>
                  <a:lnTo>
                    <a:pt x="287" y="2192"/>
                  </a:lnTo>
                  <a:lnTo>
                    <a:pt x="276" y="2657"/>
                  </a:lnTo>
                  <a:lnTo>
                    <a:pt x="263" y="3116"/>
                  </a:lnTo>
                  <a:lnTo>
                    <a:pt x="251" y="3558"/>
                  </a:lnTo>
                  <a:lnTo>
                    <a:pt x="244" y="3771"/>
                  </a:lnTo>
                  <a:lnTo>
                    <a:pt x="235" y="3977"/>
                  </a:lnTo>
                  <a:lnTo>
                    <a:pt x="227" y="4174"/>
                  </a:lnTo>
                  <a:lnTo>
                    <a:pt x="217" y="4362"/>
                  </a:lnTo>
                  <a:lnTo>
                    <a:pt x="207" y="4541"/>
                  </a:lnTo>
                  <a:lnTo>
                    <a:pt x="195" y="4709"/>
                  </a:lnTo>
                  <a:lnTo>
                    <a:pt x="182" y="4863"/>
                  </a:lnTo>
                  <a:lnTo>
                    <a:pt x="168" y="5005"/>
                  </a:lnTo>
                  <a:lnTo>
                    <a:pt x="153" y="5131"/>
                  </a:lnTo>
                  <a:lnTo>
                    <a:pt x="136" y="5243"/>
                  </a:lnTo>
                  <a:lnTo>
                    <a:pt x="118" y="5338"/>
                  </a:lnTo>
                  <a:lnTo>
                    <a:pt x="98" y="5416"/>
                  </a:lnTo>
                  <a:lnTo>
                    <a:pt x="76" y="5475"/>
                  </a:lnTo>
                  <a:lnTo>
                    <a:pt x="53" y="5515"/>
                  </a:lnTo>
                  <a:lnTo>
                    <a:pt x="27" y="5534"/>
                  </a:lnTo>
                  <a:lnTo>
                    <a:pt x="0" y="5531"/>
                  </a:lnTo>
                </a:path>
              </a:pathLst>
            </a:custGeom>
            <a:noFill/>
            <a:ln w="57150">
              <a:solidFill>
                <a:srgbClr val="94C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793" y="3566"/>
              <a:ext cx="45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793" y="709"/>
              <a:ext cx="0" cy="2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5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0"/>
          <p:cNvSpPr>
            <a:spLocks/>
          </p:cNvSpPr>
          <p:nvPr/>
        </p:nvSpPr>
        <p:spPr bwMode="auto">
          <a:xfrm>
            <a:off x="5746750" y="1905000"/>
            <a:ext cx="22225" cy="20638"/>
          </a:xfrm>
          <a:custGeom>
            <a:avLst/>
            <a:gdLst>
              <a:gd name="T0" fmla="*/ 2147483647 w 12"/>
              <a:gd name="T1" fmla="*/ 2147483647 h 7"/>
              <a:gd name="T2" fmla="*/ 2147483647 w 12"/>
              <a:gd name="T3" fmla="*/ 2147483647 h 7"/>
              <a:gd name="T4" fmla="*/ 2147483647 w 12"/>
              <a:gd name="T5" fmla="*/ 2147483647 h 7"/>
              <a:gd name="T6" fmla="*/ 2147483647 w 12"/>
              <a:gd name="T7" fmla="*/ 0 h 7"/>
              <a:gd name="T8" fmla="*/ 2147483647 w 12"/>
              <a:gd name="T9" fmla="*/ 0 h 7"/>
              <a:gd name="T10" fmla="*/ 2147483647 w 12"/>
              <a:gd name="T11" fmla="*/ 0 h 7"/>
              <a:gd name="T12" fmla="*/ 2147483647 w 12"/>
              <a:gd name="T13" fmla="*/ 2147483647 h 7"/>
              <a:gd name="T14" fmla="*/ 0 w 12"/>
              <a:gd name="T15" fmla="*/ 2147483647 h 7"/>
              <a:gd name="T16" fmla="*/ 0 w 12"/>
              <a:gd name="T17" fmla="*/ 2147483647 h 7"/>
              <a:gd name="T18" fmla="*/ 2147483647 w 12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"/>
              <a:gd name="T32" fmla="*/ 12 w 12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">
                <a:moveTo>
                  <a:pt x="12" y="7"/>
                </a:moveTo>
                <a:lnTo>
                  <a:pt x="12" y="4"/>
                </a:lnTo>
                <a:lnTo>
                  <a:pt x="11" y="2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0" y="7"/>
                </a:lnTo>
                <a:lnTo>
                  <a:pt x="12" y="7"/>
                </a:lnTo>
                <a:close/>
              </a:path>
            </a:pathLst>
          </a:custGeom>
          <a:solidFill>
            <a:srgbClr val="4874B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Characteristics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30"/>
          <p:cNvSpPr>
            <a:spLocks/>
          </p:cNvSpPr>
          <p:nvPr/>
        </p:nvSpPr>
        <p:spPr bwMode="auto">
          <a:xfrm>
            <a:off x="5746750" y="2214557"/>
            <a:ext cx="22225" cy="20638"/>
          </a:xfrm>
          <a:custGeom>
            <a:avLst/>
            <a:gdLst>
              <a:gd name="T0" fmla="*/ 2147483647 w 12"/>
              <a:gd name="T1" fmla="*/ 2147483647 h 7"/>
              <a:gd name="T2" fmla="*/ 2147483647 w 12"/>
              <a:gd name="T3" fmla="*/ 2147483647 h 7"/>
              <a:gd name="T4" fmla="*/ 2147483647 w 12"/>
              <a:gd name="T5" fmla="*/ 2147483647 h 7"/>
              <a:gd name="T6" fmla="*/ 2147483647 w 12"/>
              <a:gd name="T7" fmla="*/ 0 h 7"/>
              <a:gd name="T8" fmla="*/ 2147483647 w 12"/>
              <a:gd name="T9" fmla="*/ 0 h 7"/>
              <a:gd name="T10" fmla="*/ 2147483647 w 12"/>
              <a:gd name="T11" fmla="*/ 0 h 7"/>
              <a:gd name="T12" fmla="*/ 2147483647 w 12"/>
              <a:gd name="T13" fmla="*/ 2147483647 h 7"/>
              <a:gd name="T14" fmla="*/ 0 w 12"/>
              <a:gd name="T15" fmla="*/ 2147483647 h 7"/>
              <a:gd name="T16" fmla="*/ 0 w 12"/>
              <a:gd name="T17" fmla="*/ 2147483647 h 7"/>
              <a:gd name="T18" fmla="*/ 2147483647 w 12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"/>
              <a:gd name="T32" fmla="*/ 12 w 12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">
                <a:moveTo>
                  <a:pt x="12" y="7"/>
                </a:moveTo>
                <a:lnTo>
                  <a:pt x="12" y="4"/>
                </a:lnTo>
                <a:lnTo>
                  <a:pt x="11" y="2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0" y="7"/>
                </a:lnTo>
                <a:lnTo>
                  <a:pt x="12" y="7"/>
                </a:lnTo>
                <a:close/>
              </a:path>
            </a:pathLst>
          </a:custGeom>
          <a:solidFill>
            <a:srgbClr val="4874B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>
            <a:spLocks/>
          </p:cNvSpPr>
          <p:nvPr/>
        </p:nvSpPr>
        <p:spPr bwMode="auto">
          <a:xfrm>
            <a:off x="679443" y="4916482"/>
            <a:ext cx="1512888" cy="1439863"/>
          </a:xfrm>
          <a:custGeom>
            <a:avLst/>
            <a:gdLst>
              <a:gd name="T0" fmla="*/ 2147483647 w 6914"/>
              <a:gd name="T1" fmla="*/ 2147483647 h 2428"/>
              <a:gd name="T2" fmla="*/ 2147483647 w 6914"/>
              <a:gd name="T3" fmla="*/ 2147483647 h 2428"/>
              <a:gd name="T4" fmla="*/ 2147483647 w 6914"/>
              <a:gd name="T5" fmla="*/ 2147483647 h 2428"/>
              <a:gd name="T6" fmla="*/ 2147483647 w 6914"/>
              <a:gd name="T7" fmla="*/ 2147483647 h 2428"/>
              <a:gd name="T8" fmla="*/ 2147483647 w 6914"/>
              <a:gd name="T9" fmla="*/ 2147483647 h 2428"/>
              <a:gd name="T10" fmla="*/ 2147483647 w 6914"/>
              <a:gd name="T11" fmla="*/ 2147483647 h 2428"/>
              <a:gd name="T12" fmla="*/ 2147483647 w 6914"/>
              <a:gd name="T13" fmla="*/ 2147483647 h 2428"/>
              <a:gd name="T14" fmla="*/ 2147483647 w 6914"/>
              <a:gd name="T15" fmla="*/ 2147483647 h 2428"/>
              <a:gd name="T16" fmla="*/ 2147483647 w 6914"/>
              <a:gd name="T17" fmla="*/ 2147483647 h 2428"/>
              <a:gd name="T18" fmla="*/ 2147483647 w 6914"/>
              <a:gd name="T19" fmla="*/ 2147483647 h 2428"/>
              <a:gd name="T20" fmla="*/ 2147483647 w 6914"/>
              <a:gd name="T21" fmla="*/ 2147483647 h 2428"/>
              <a:gd name="T22" fmla="*/ 2147483647 w 6914"/>
              <a:gd name="T23" fmla="*/ 2147483647 h 2428"/>
              <a:gd name="T24" fmla="*/ 2147483647 w 6914"/>
              <a:gd name="T25" fmla="*/ 2147483647 h 2428"/>
              <a:gd name="T26" fmla="*/ 2147483647 w 6914"/>
              <a:gd name="T27" fmla="*/ 2147483647 h 2428"/>
              <a:gd name="T28" fmla="*/ 2147483647 w 6914"/>
              <a:gd name="T29" fmla="*/ 2147483647 h 2428"/>
              <a:gd name="T30" fmla="*/ 2147483647 w 6914"/>
              <a:gd name="T31" fmla="*/ 2147483647 h 2428"/>
              <a:gd name="T32" fmla="*/ 2147483647 w 6914"/>
              <a:gd name="T33" fmla="*/ 2147483647 h 2428"/>
              <a:gd name="T34" fmla="*/ 2147483647 w 6914"/>
              <a:gd name="T35" fmla="*/ 2147483647 h 2428"/>
              <a:gd name="T36" fmla="*/ 2147483647 w 6914"/>
              <a:gd name="T37" fmla="*/ 2147483647 h 2428"/>
              <a:gd name="T38" fmla="*/ 2147483647 w 6914"/>
              <a:gd name="T39" fmla="*/ 2147483647 h 2428"/>
              <a:gd name="T40" fmla="*/ 2147483647 w 6914"/>
              <a:gd name="T41" fmla="*/ 2147483647 h 2428"/>
              <a:gd name="T42" fmla="*/ 2147483647 w 6914"/>
              <a:gd name="T43" fmla="*/ 2147483647 h 2428"/>
              <a:gd name="T44" fmla="*/ 2147483647 w 6914"/>
              <a:gd name="T45" fmla="*/ 2147483647 h 2428"/>
              <a:gd name="T46" fmla="*/ 2147483647 w 6914"/>
              <a:gd name="T47" fmla="*/ 2147483647 h 2428"/>
              <a:gd name="T48" fmla="*/ 2147483647 w 6914"/>
              <a:gd name="T49" fmla="*/ 2147483647 h 2428"/>
              <a:gd name="T50" fmla="*/ 2147483647 w 6914"/>
              <a:gd name="T51" fmla="*/ 2147483647 h 2428"/>
              <a:gd name="T52" fmla="*/ 2147483647 w 6914"/>
              <a:gd name="T53" fmla="*/ 2147483647 h 2428"/>
              <a:gd name="T54" fmla="*/ 2147483647 w 6914"/>
              <a:gd name="T55" fmla="*/ 2147483647 h 2428"/>
              <a:gd name="T56" fmla="*/ 2147483647 w 6914"/>
              <a:gd name="T57" fmla="*/ 2147483647 h 2428"/>
              <a:gd name="T58" fmla="*/ 2147483647 w 6914"/>
              <a:gd name="T59" fmla="*/ 2147483647 h 2428"/>
              <a:gd name="T60" fmla="*/ 2147483647 w 6914"/>
              <a:gd name="T61" fmla="*/ 2147483647 h 2428"/>
              <a:gd name="T62" fmla="*/ 2147483647 w 6914"/>
              <a:gd name="T63" fmla="*/ 2147483647 h 2428"/>
              <a:gd name="T64" fmla="*/ 2147483647 w 6914"/>
              <a:gd name="T65" fmla="*/ 2147483647 h 2428"/>
              <a:gd name="T66" fmla="*/ 2147483647 w 6914"/>
              <a:gd name="T67" fmla="*/ 2147483647 h 2428"/>
              <a:gd name="T68" fmla="*/ 2147483647 w 6914"/>
              <a:gd name="T69" fmla="*/ 2147483647 h 2428"/>
              <a:gd name="T70" fmla="*/ 2147483647 w 6914"/>
              <a:gd name="T71" fmla="*/ 2147483647 h 2428"/>
              <a:gd name="T72" fmla="*/ 2147483647 w 6914"/>
              <a:gd name="T73" fmla="*/ 2147483647 h 2428"/>
              <a:gd name="T74" fmla="*/ 2147483647 w 6914"/>
              <a:gd name="T75" fmla="*/ 2147483647 h 2428"/>
              <a:gd name="T76" fmla="*/ 2147483647 w 6914"/>
              <a:gd name="T77" fmla="*/ 2147483647 h 2428"/>
              <a:gd name="T78" fmla="*/ 2147483647 w 6914"/>
              <a:gd name="T79" fmla="*/ 2147483647 h 2428"/>
              <a:gd name="T80" fmla="*/ 2147483647 w 6914"/>
              <a:gd name="T81" fmla="*/ 2147483647 h 2428"/>
              <a:gd name="T82" fmla="*/ 2147483647 w 6914"/>
              <a:gd name="T83" fmla="*/ 2147483647 h 2428"/>
              <a:gd name="T84" fmla="*/ 2147483647 w 6914"/>
              <a:gd name="T85" fmla="*/ 2147483647 h 2428"/>
              <a:gd name="T86" fmla="*/ 2147483647 w 6914"/>
              <a:gd name="T87" fmla="*/ 2147483647 h 2428"/>
              <a:gd name="T88" fmla="*/ 2147483647 w 6914"/>
              <a:gd name="T89" fmla="*/ 2147483647 h 2428"/>
              <a:gd name="T90" fmla="*/ 2147483647 w 6914"/>
              <a:gd name="T91" fmla="*/ 2147483647 h 2428"/>
              <a:gd name="T92" fmla="*/ 2147483647 w 6914"/>
              <a:gd name="T93" fmla="*/ 2147483647 h 2428"/>
              <a:gd name="T94" fmla="*/ 2147483647 w 6914"/>
              <a:gd name="T95" fmla="*/ 2147483647 h 24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14"/>
              <a:gd name="T145" fmla="*/ 0 h 2428"/>
              <a:gd name="T146" fmla="*/ 6914 w 6914"/>
              <a:gd name="T147" fmla="*/ 2428 h 24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14" h="2428">
                <a:moveTo>
                  <a:pt x="6914" y="1195"/>
                </a:moveTo>
                <a:lnTo>
                  <a:pt x="6879" y="1128"/>
                </a:lnTo>
                <a:lnTo>
                  <a:pt x="6843" y="1063"/>
                </a:lnTo>
                <a:lnTo>
                  <a:pt x="6807" y="1000"/>
                </a:lnTo>
                <a:lnTo>
                  <a:pt x="6773" y="937"/>
                </a:lnTo>
                <a:lnTo>
                  <a:pt x="6737" y="877"/>
                </a:lnTo>
                <a:lnTo>
                  <a:pt x="6703" y="819"/>
                </a:lnTo>
                <a:lnTo>
                  <a:pt x="6667" y="761"/>
                </a:lnTo>
                <a:lnTo>
                  <a:pt x="6633" y="706"/>
                </a:lnTo>
                <a:lnTo>
                  <a:pt x="6598" y="652"/>
                </a:lnTo>
                <a:lnTo>
                  <a:pt x="6562" y="601"/>
                </a:lnTo>
                <a:lnTo>
                  <a:pt x="6528" y="551"/>
                </a:lnTo>
                <a:lnTo>
                  <a:pt x="6493" y="503"/>
                </a:lnTo>
                <a:lnTo>
                  <a:pt x="6459" y="457"/>
                </a:lnTo>
                <a:lnTo>
                  <a:pt x="6423" y="413"/>
                </a:lnTo>
                <a:lnTo>
                  <a:pt x="6388" y="370"/>
                </a:lnTo>
                <a:lnTo>
                  <a:pt x="6353" y="329"/>
                </a:lnTo>
                <a:lnTo>
                  <a:pt x="6318" y="292"/>
                </a:lnTo>
                <a:lnTo>
                  <a:pt x="6283" y="256"/>
                </a:lnTo>
                <a:lnTo>
                  <a:pt x="6247" y="223"/>
                </a:lnTo>
                <a:lnTo>
                  <a:pt x="6212" y="190"/>
                </a:lnTo>
                <a:lnTo>
                  <a:pt x="6177" y="161"/>
                </a:lnTo>
                <a:lnTo>
                  <a:pt x="6140" y="134"/>
                </a:lnTo>
                <a:lnTo>
                  <a:pt x="6104" y="109"/>
                </a:lnTo>
                <a:lnTo>
                  <a:pt x="6069" y="88"/>
                </a:lnTo>
                <a:lnTo>
                  <a:pt x="6032" y="67"/>
                </a:lnTo>
                <a:lnTo>
                  <a:pt x="5995" y="50"/>
                </a:lnTo>
                <a:lnTo>
                  <a:pt x="5959" y="35"/>
                </a:lnTo>
                <a:lnTo>
                  <a:pt x="5922" y="23"/>
                </a:lnTo>
                <a:lnTo>
                  <a:pt x="5884" y="13"/>
                </a:lnTo>
                <a:lnTo>
                  <a:pt x="5846" y="5"/>
                </a:lnTo>
                <a:lnTo>
                  <a:pt x="5809" y="1"/>
                </a:lnTo>
                <a:lnTo>
                  <a:pt x="5771" y="0"/>
                </a:lnTo>
                <a:lnTo>
                  <a:pt x="5732" y="1"/>
                </a:lnTo>
                <a:lnTo>
                  <a:pt x="5694" y="5"/>
                </a:lnTo>
                <a:lnTo>
                  <a:pt x="5656" y="12"/>
                </a:lnTo>
                <a:lnTo>
                  <a:pt x="5619" y="22"/>
                </a:lnTo>
                <a:lnTo>
                  <a:pt x="5581" y="34"/>
                </a:lnTo>
                <a:lnTo>
                  <a:pt x="5544" y="49"/>
                </a:lnTo>
                <a:lnTo>
                  <a:pt x="5507" y="66"/>
                </a:lnTo>
                <a:lnTo>
                  <a:pt x="5471" y="86"/>
                </a:lnTo>
                <a:lnTo>
                  <a:pt x="5434" y="108"/>
                </a:lnTo>
                <a:lnTo>
                  <a:pt x="5398" y="134"/>
                </a:lnTo>
                <a:lnTo>
                  <a:pt x="5362" y="161"/>
                </a:lnTo>
                <a:lnTo>
                  <a:pt x="5326" y="191"/>
                </a:lnTo>
                <a:lnTo>
                  <a:pt x="5290" y="223"/>
                </a:lnTo>
                <a:lnTo>
                  <a:pt x="5255" y="257"/>
                </a:lnTo>
                <a:lnTo>
                  <a:pt x="5219" y="294"/>
                </a:lnTo>
                <a:lnTo>
                  <a:pt x="5183" y="333"/>
                </a:lnTo>
                <a:lnTo>
                  <a:pt x="5148" y="374"/>
                </a:lnTo>
                <a:lnTo>
                  <a:pt x="5112" y="417"/>
                </a:lnTo>
                <a:lnTo>
                  <a:pt x="5077" y="462"/>
                </a:lnTo>
                <a:lnTo>
                  <a:pt x="5042" y="509"/>
                </a:lnTo>
                <a:lnTo>
                  <a:pt x="5006" y="558"/>
                </a:lnTo>
                <a:lnTo>
                  <a:pt x="4972" y="609"/>
                </a:lnTo>
                <a:lnTo>
                  <a:pt x="4936" y="662"/>
                </a:lnTo>
                <a:lnTo>
                  <a:pt x="4900" y="717"/>
                </a:lnTo>
                <a:lnTo>
                  <a:pt x="4866" y="773"/>
                </a:lnTo>
                <a:lnTo>
                  <a:pt x="4830" y="832"/>
                </a:lnTo>
                <a:lnTo>
                  <a:pt x="4795" y="892"/>
                </a:lnTo>
                <a:lnTo>
                  <a:pt x="4759" y="954"/>
                </a:lnTo>
                <a:lnTo>
                  <a:pt x="4723" y="1017"/>
                </a:lnTo>
                <a:lnTo>
                  <a:pt x="4688" y="1082"/>
                </a:lnTo>
                <a:lnTo>
                  <a:pt x="4652" y="1148"/>
                </a:lnTo>
                <a:lnTo>
                  <a:pt x="4615" y="1216"/>
                </a:lnTo>
                <a:lnTo>
                  <a:pt x="4580" y="1283"/>
                </a:lnTo>
                <a:lnTo>
                  <a:pt x="4544" y="1350"/>
                </a:lnTo>
                <a:lnTo>
                  <a:pt x="4508" y="1414"/>
                </a:lnTo>
                <a:lnTo>
                  <a:pt x="4473" y="1477"/>
                </a:lnTo>
                <a:lnTo>
                  <a:pt x="4437" y="1538"/>
                </a:lnTo>
                <a:lnTo>
                  <a:pt x="4401" y="1597"/>
                </a:lnTo>
                <a:lnTo>
                  <a:pt x="4367" y="1656"/>
                </a:lnTo>
                <a:lnTo>
                  <a:pt x="4331" y="1712"/>
                </a:lnTo>
                <a:lnTo>
                  <a:pt x="4296" y="1767"/>
                </a:lnTo>
                <a:lnTo>
                  <a:pt x="4261" y="1819"/>
                </a:lnTo>
                <a:lnTo>
                  <a:pt x="4225" y="1870"/>
                </a:lnTo>
                <a:lnTo>
                  <a:pt x="4191" y="1918"/>
                </a:lnTo>
                <a:lnTo>
                  <a:pt x="4155" y="1966"/>
                </a:lnTo>
                <a:lnTo>
                  <a:pt x="4121" y="2010"/>
                </a:lnTo>
                <a:lnTo>
                  <a:pt x="4085" y="2053"/>
                </a:lnTo>
                <a:lnTo>
                  <a:pt x="4049" y="2094"/>
                </a:lnTo>
                <a:lnTo>
                  <a:pt x="4015" y="2132"/>
                </a:lnTo>
                <a:lnTo>
                  <a:pt x="3979" y="2169"/>
                </a:lnTo>
                <a:lnTo>
                  <a:pt x="3944" y="2203"/>
                </a:lnTo>
                <a:lnTo>
                  <a:pt x="3908" y="2235"/>
                </a:lnTo>
                <a:lnTo>
                  <a:pt x="3872" y="2265"/>
                </a:lnTo>
                <a:lnTo>
                  <a:pt x="3836" y="2292"/>
                </a:lnTo>
                <a:lnTo>
                  <a:pt x="3800" y="2317"/>
                </a:lnTo>
                <a:lnTo>
                  <a:pt x="3763" y="2339"/>
                </a:lnTo>
                <a:lnTo>
                  <a:pt x="3727" y="2360"/>
                </a:lnTo>
                <a:lnTo>
                  <a:pt x="3690" y="2377"/>
                </a:lnTo>
                <a:lnTo>
                  <a:pt x="3653" y="2392"/>
                </a:lnTo>
                <a:lnTo>
                  <a:pt x="3615" y="2405"/>
                </a:lnTo>
                <a:lnTo>
                  <a:pt x="3578" y="2415"/>
                </a:lnTo>
                <a:lnTo>
                  <a:pt x="3540" y="2421"/>
                </a:lnTo>
                <a:lnTo>
                  <a:pt x="3502" y="2426"/>
                </a:lnTo>
                <a:lnTo>
                  <a:pt x="3463" y="2428"/>
                </a:lnTo>
                <a:lnTo>
                  <a:pt x="3424" y="2427"/>
                </a:lnTo>
                <a:lnTo>
                  <a:pt x="3386" y="2422"/>
                </a:lnTo>
                <a:lnTo>
                  <a:pt x="3349" y="2416"/>
                </a:lnTo>
                <a:lnTo>
                  <a:pt x="3311" y="2406"/>
                </a:lnTo>
                <a:lnTo>
                  <a:pt x="3274" y="2394"/>
                </a:lnTo>
                <a:lnTo>
                  <a:pt x="3236" y="2379"/>
                </a:lnTo>
                <a:lnTo>
                  <a:pt x="3200" y="2362"/>
                </a:lnTo>
                <a:lnTo>
                  <a:pt x="3163" y="2343"/>
                </a:lnTo>
                <a:lnTo>
                  <a:pt x="3127" y="2320"/>
                </a:lnTo>
                <a:lnTo>
                  <a:pt x="3090" y="2295"/>
                </a:lnTo>
                <a:lnTo>
                  <a:pt x="3055" y="2268"/>
                </a:lnTo>
                <a:lnTo>
                  <a:pt x="3018" y="2239"/>
                </a:lnTo>
                <a:lnTo>
                  <a:pt x="2982" y="2206"/>
                </a:lnTo>
                <a:lnTo>
                  <a:pt x="2947" y="2172"/>
                </a:lnTo>
                <a:lnTo>
                  <a:pt x="2912" y="2136"/>
                </a:lnTo>
                <a:lnTo>
                  <a:pt x="2877" y="2097"/>
                </a:lnTo>
                <a:lnTo>
                  <a:pt x="2841" y="2056"/>
                </a:lnTo>
                <a:lnTo>
                  <a:pt x="2805" y="2013"/>
                </a:lnTo>
                <a:lnTo>
                  <a:pt x="2771" y="1969"/>
                </a:lnTo>
                <a:lnTo>
                  <a:pt x="2735" y="1921"/>
                </a:lnTo>
                <a:lnTo>
                  <a:pt x="2701" y="1873"/>
                </a:lnTo>
                <a:lnTo>
                  <a:pt x="2665" y="1822"/>
                </a:lnTo>
                <a:lnTo>
                  <a:pt x="2629" y="1769"/>
                </a:lnTo>
                <a:lnTo>
                  <a:pt x="2595" y="1715"/>
                </a:lnTo>
                <a:lnTo>
                  <a:pt x="2559" y="1658"/>
                </a:lnTo>
                <a:lnTo>
                  <a:pt x="2525" y="1600"/>
                </a:lnTo>
                <a:lnTo>
                  <a:pt x="2489" y="1540"/>
                </a:lnTo>
                <a:lnTo>
                  <a:pt x="2453" y="1479"/>
                </a:lnTo>
                <a:lnTo>
                  <a:pt x="2418" y="1415"/>
                </a:lnTo>
                <a:lnTo>
                  <a:pt x="2382" y="1350"/>
                </a:lnTo>
                <a:lnTo>
                  <a:pt x="2346" y="1284"/>
                </a:lnTo>
                <a:lnTo>
                  <a:pt x="2311" y="1216"/>
                </a:lnTo>
                <a:lnTo>
                  <a:pt x="2274" y="1149"/>
                </a:lnTo>
                <a:lnTo>
                  <a:pt x="2238" y="1082"/>
                </a:lnTo>
                <a:lnTo>
                  <a:pt x="2203" y="1018"/>
                </a:lnTo>
                <a:lnTo>
                  <a:pt x="2167" y="955"/>
                </a:lnTo>
                <a:lnTo>
                  <a:pt x="2132" y="894"/>
                </a:lnTo>
                <a:lnTo>
                  <a:pt x="2096" y="834"/>
                </a:lnTo>
                <a:lnTo>
                  <a:pt x="2060" y="777"/>
                </a:lnTo>
                <a:lnTo>
                  <a:pt x="2026" y="719"/>
                </a:lnTo>
                <a:lnTo>
                  <a:pt x="1990" y="665"/>
                </a:lnTo>
                <a:lnTo>
                  <a:pt x="1956" y="612"/>
                </a:lnTo>
                <a:lnTo>
                  <a:pt x="1920" y="562"/>
                </a:lnTo>
                <a:lnTo>
                  <a:pt x="1884" y="512"/>
                </a:lnTo>
                <a:lnTo>
                  <a:pt x="1850" y="466"/>
                </a:lnTo>
                <a:lnTo>
                  <a:pt x="1814" y="420"/>
                </a:lnTo>
                <a:lnTo>
                  <a:pt x="1778" y="377"/>
                </a:lnTo>
                <a:lnTo>
                  <a:pt x="1744" y="336"/>
                </a:lnTo>
                <a:lnTo>
                  <a:pt x="1708" y="297"/>
                </a:lnTo>
                <a:lnTo>
                  <a:pt x="1673" y="260"/>
                </a:lnTo>
                <a:lnTo>
                  <a:pt x="1637" y="227"/>
                </a:lnTo>
                <a:lnTo>
                  <a:pt x="1601" y="194"/>
                </a:lnTo>
                <a:lnTo>
                  <a:pt x="1565" y="164"/>
                </a:lnTo>
                <a:lnTo>
                  <a:pt x="1529" y="137"/>
                </a:lnTo>
                <a:lnTo>
                  <a:pt x="1492" y="111"/>
                </a:lnTo>
                <a:lnTo>
                  <a:pt x="1456" y="89"/>
                </a:lnTo>
                <a:lnTo>
                  <a:pt x="1419" y="68"/>
                </a:lnTo>
                <a:lnTo>
                  <a:pt x="1382" y="51"/>
                </a:lnTo>
                <a:lnTo>
                  <a:pt x="1345" y="36"/>
                </a:lnTo>
                <a:lnTo>
                  <a:pt x="1308" y="23"/>
                </a:lnTo>
                <a:lnTo>
                  <a:pt x="1270" y="13"/>
                </a:lnTo>
                <a:lnTo>
                  <a:pt x="1232" y="7"/>
                </a:lnTo>
                <a:lnTo>
                  <a:pt x="1194" y="1"/>
                </a:lnTo>
                <a:lnTo>
                  <a:pt x="1155" y="0"/>
                </a:lnTo>
                <a:lnTo>
                  <a:pt x="1116" y="1"/>
                </a:lnTo>
                <a:lnTo>
                  <a:pt x="1079" y="5"/>
                </a:lnTo>
                <a:lnTo>
                  <a:pt x="1041" y="12"/>
                </a:lnTo>
                <a:lnTo>
                  <a:pt x="1003" y="22"/>
                </a:lnTo>
                <a:lnTo>
                  <a:pt x="965" y="34"/>
                </a:lnTo>
                <a:lnTo>
                  <a:pt x="929" y="49"/>
                </a:lnTo>
                <a:lnTo>
                  <a:pt x="892" y="66"/>
                </a:lnTo>
                <a:lnTo>
                  <a:pt x="855" y="86"/>
                </a:lnTo>
                <a:lnTo>
                  <a:pt x="818" y="108"/>
                </a:lnTo>
                <a:lnTo>
                  <a:pt x="783" y="134"/>
                </a:lnTo>
                <a:lnTo>
                  <a:pt x="746" y="161"/>
                </a:lnTo>
                <a:lnTo>
                  <a:pt x="710" y="191"/>
                </a:lnTo>
                <a:lnTo>
                  <a:pt x="675" y="223"/>
                </a:lnTo>
                <a:lnTo>
                  <a:pt x="639" y="257"/>
                </a:lnTo>
                <a:lnTo>
                  <a:pt x="603" y="294"/>
                </a:lnTo>
                <a:lnTo>
                  <a:pt x="568" y="333"/>
                </a:lnTo>
                <a:lnTo>
                  <a:pt x="532" y="374"/>
                </a:lnTo>
                <a:lnTo>
                  <a:pt x="497" y="417"/>
                </a:lnTo>
                <a:lnTo>
                  <a:pt x="462" y="462"/>
                </a:lnTo>
                <a:lnTo>
                  <a:pt x="426" y="509"/>
                </a:lnTo>
                <a:lnTo>
                  <a:pt x="391" y="558"/>
                </a:lnTo>
                <a:lnTo>
                  <a:pt x="356" y="609"/>
                </a:lnTo>
                <a:lnTo>
                  <a:pt x="321" y="662"/>
                </a:lnTo>
                <a:lnTo>
                  <a:pt x="285" y="717"/>
                </a:lnTo>
                <a:lnTo>
                  <a:pt x="250" y="773"/>
                </a:lnTo>
                <a:lnTo>
                  <a:pt x="215" y="832"/>
                </a:lnTo>
                <a:lnTo>
                  <a:pt x="179" y="892"/>
                </a:lnTo>
                <a:lnTo>
                  <a:pt x="143" y="954"/>
                </a:lnTo>
                <a:lnTo>
                  <a:pt x="108" y="1017"/>
                </a:lnTo>
                <a:lnTo>
                  <a:pt x="72" y="1082"/>
                </a:lnTo>
                <a:lnTo>
                  <a:pt x="37" y="1148"/>
                </a:lnTo>
                <a:lnTo>
                  <a:pt x="0" y="1216"/>
                </a:lnTo>
              </a:path>
            </a:pathLst>
          </a:custGeom>
          <a:noFill/>
          <a:ln w="57150">
            <a:solidFill>
              <a:srgbClr val="94C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>
            <a:spLocks/>
          </p:cNvSpPr>
          <p:nvPr/>
        </p:nvSpPr>
        <p:spPr bwMode="auto">
          <a:xfrm rot="10800000">
            <a:off x="2203443" y="4916482"/>
            <a:ext cx="1512888" cy="1439863"/>
          </a:xfrm>
          <a:custGeom>
            <a:avLst/>
            <a:gdLst>
              <a:gd name="T0" fmla="*/ 2147483647 w 6914"/>
              <a:gd name="T1" fmla="*/ 2147483647 h 2428"/>
              <a:gd name="T2" fmla="*/ 2147483647 w 6914"/>
              <a:gd name="T3" fmla="*/ 2147483647 h 2428"/>
              <a:gd name="T4" fmla="*/ 2147483647 w 6914"/>
              <a:gd name="T5" fmla="*/ 2147483647 h 2428"/>
              <a:gd name="T6" fmla="*/ 2147483647 w 6914"/>
              <a:gd name="T7" fmla="*/ 2147483647 h 2428"/>
              <a:gd name="T8" fmla="*/ 2147483647 w 6914"/>
              <a:gd name="T9" fmla="*/ 2147483647 h 2428"/>
              <a:gd name="T10" fmla="*/ 2147483647 w 6914"/>
              <a:gd name="T11" fmla="*/ 2147483647 h 2428"/>
              <a:gd name="T12" fmla="*/ 2147483647 w 6914"/>
              <a:gd name="T13" fmla="*/ 2147483647 h 2428"/>
              <a:gd name="T14" fmla="*/ 2147483647 w 6914"/>
              <a:gd name="T15" fmla="*/ 208544695 h 2428"/>
              <a:gd name="T16" fmla="*/ 2147483647 w 6914"/>
              <a:gd name="T17" fmla="*/ 2147483647 h 2428"/>
              <a:gd name="T18" fmla="*/ 2147483647 w 6914"/>
              <a:gd name="T19" fmla="*/ 2147483647 h 2428"/>
              <a:gd name="T20" fmla="*/ 2147483647 w 6914"/>
              <a:gd name="T21" fmla="*/ 2147483647 h 2428"/>
              <a:gd name="T22" fmla="*/ 2147483647 w 6914"/>
              <a:gd name="T23" fmla="*/ 2147483647 h 2428"/>
              <a:gd name="T24" fmla="*/ 2147483647 w 6914"/>
              <a:gd name="T25" fmla="*/ 2147483647 h 2428"/>
              <a:gd name="T26" fmla="*/ 2147483647 w 6914"/>
              <a:gd name="T27" fmla="*/ 2147483647 h 2428"/>
              <a:gd name="T28" fmla="*/ 2147483647 w 6914"/>
              <a:gd name="T29" fmla="*/ 2147483647 h 2428"/>
              <a:gd name="T30" fmla="*/ 2147483647 w 6914"/>
              <a:gd name="T31" fmla="*/ 2147483647 h 2428"/>
              <a:gd name="T32" fmla="*/ 2147483647 w 6914"/>
              <a:gd name="T33" fmla="*/ 2147483647 h 2428"/>
              <a:gd name="T34" fmla="*/ 2147483647 w 6914"/>
              <a:gd name="T35" fmla="*/ 2147483647 h 2428"/>
              <a:gd name="T36" fmla="*/ 2147483647 w 6914"/>
              <a:gd name="T37" fmla="*/ 2147483647 h 2428"/>
              <a:gd name="T38" fmla="*/ 2147483647 w 6914"/>
              <a:gd name="T39" fmla="*/ 2147483647 h 2428"/>
              <a:gd name="T40" fmla="*/ 2147483647 w 6914"/>
              <a:gd name="T41" fmla="*/ 2147483647 h 2428"/>
              <a:gd name="T42" fmla="*/ 2147483647 w 6914"/>
              <a:gd name="T43" fmla="*/ 2147483647 h 2428"/>
              <a:gd name="T44" fmla="*/ 2147483647 w 6914"/>
              <a:gd name="T45" fmla="*/ 2147483647 h 2428"/>
              <a:gd name="T46" fmla="*/ 2147483647 w 6914"/>
              <a:gd name="T47" fmla="*/ 2147483647 h 2428"/>
              <a:gd name="T48" fmla="*/ 2147483647 w 6914"/>
              <a:gd name="T49" fmla="*/ 2147483647 h 2428"/>
              <a:gd name="T50" fmla="*/ 2147483647 w 6914"/>
              <a:gd name="T51" fmla="*/ 2147483647 h 2428"/>
              <a:gd name="T52" fmla="*/ 2147483647 w 6914"/>
              <a:gd name="T53" fmla="*/ 2147483647 h 2428"/>
              <a:gd name="T54" fmla="*/ 2147483647 w 6914"/>
              <a:gd name="T55" fmla="*/ 2147483647 h 2428"/>
              <a:gd name="T56" fmla="*/ 2147483647 w 6914"/>
              <a:gd name="T57" fmla="*/ 2147483647 h 2428"/>
              <a:gd name="T58" fmla="*/ 2147483647 w 6914"/>
              <a:gd name="T59" fmla="*/ 2147483647 h 2428"/>
              <a:gd name="T60" fmla="*/ 2147483647 w 6914"/>
              <a:gd name="T61" fmla="*/ 2147483647 h 2428"/>
              <a:gd name="T62" fmla="*/ 2147483647 w 6914"/>
              <a:gd name="T63" fmla="*/ 2147483647 h 2428"/>
              <a:gd name="T64" fmla="*/ 2147483647 w 6914"/>
              <a:gd name="T65" fmla="*/ 2147483647 h 2428"/>
              <a:gd name="T66" fmla="*/ 2147483647 w 6914"/>
              <a:gd name="T67" fmla="*/ 2147483647 h 2428"/>
              <a:gd name="T68" fmla="*/ 2147483647 w 6914"/>
              <a:gd name="T69" fmla="*/ 2147483647 h 2428"/>
              <a:gd name="T70" fmla="*/ 2147483647 w 6914"/>
              <a:gd name="T71" fmla="*/ 2147483647 h 2428"/>
              <a:gd name="T72" fmla="*/ 2147483647 w 6914"/>
              <a:gd name="T73" fmla="*/ 2147483647 h 2428"/>
              <a:gd name="T74" fmla="*/ 2147483647 w 6914"/>
              <a:gd name="T75" fmla="*/ 2147483647 h 2428"/>
              <a:gd name="T76" fmla="*/ 2147483647 w 6914"/>
              <a:gd name="T77" fmla="*/ 2147483647 h 2428"/>
              <a:gd name="T78" fmla="*/ 2147483647 w 6914"/>
              <a:gd name="T79" fmla="*/ 208544695 h 2428"/>
              <a:gd name="T80" fmla="*/ 2147483647 w 6914"/>
              <a:gd name="T81" fmla="*/ 2147483647 h 2428"/>
              <a:gd name="T82" fmla="*/ 2147483647 w 6914"/>
              <a:gd name="T83" fmla="*/ 2147483647 h 2428"/>
              <a:gd name="T84" fmla="*/ 2147483647 w 6914"/>
              <a:gd name="T85" fmla="*/ 2147483647 h 2428"/>
              <a:gd name="T86" fmla="*/ 2147483647 w 6914"/>
              <a:gd name="T87" fmla="*/ 2147483647 h 2428"/>
              <a:gd name="T88" fmla="*/ 2147483647 w 6914"/>
              <a:gd name="T89" fmla="*/ 2147483647 h 2428"/>
              <a:gd name="T90" fmla="*/ 2147483647 w 6914"/>
              <a:gd name="T91" fmla="*/ 2147483647 h 2428"/>
              <a:gd name="T92" fmla="*/ 1875364042 w 6914"/>
              <a:gd name="T93" fmla="*/ 2147483647 h 2428"/>
              <a:gd name="T94" fmla="*/ 387636485 w 6914"/>
              <a:gd name="T95" fmla="*/ 2147483647 h 24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14"/>
              <a:gd name="T145" fmla="*/ 0 h 2428"/>
              <a:gd name="T146" fmla="*/ 6914 w 6914"/>
              <a:gd name="T147" fmla="*/ 2428 h 24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14" h="2428">
                <a:moveTo>
                  <a:pt x="6914" y="1195"/>
                </a:moveTo>
                <a:lnTo>
                  <a:pt x="6879" y="1128"/>
                </a:lnTo>
                <a:lnTo>
                  <a:pt x="6843" y="1063"/>
                </a:lnTo>
                <a:lnTo>
                  <a:pt x="6807" y="1000"/>
                </a:lnTo>
                <a:lnTo>
                  <a:pt x="6773" y="937"/>
                </a:lnTo>
                <a:lnTo>
                  <a:pt x="6737" y="877"/>
                </a:lnTo>
                <a:lnTo>
                  <a:pt x="6703" y="819"/>
                </a:lnTo>
                <a:lnTo>
                  <a:pt x="6667" y="761"/>
                </a:lnTo>
                <a:lnTo>
                  <a:pt x="6633" y="706"/>
                </a:lnTo>
                <a:lnTo>
                  <a:pt x="6598" y="652"/>
                </a:lnTo>
                <a:lnTo>
                  <a:pt x="6562" y="601"/>
                </a:lnTo>
                <a:lnTo>
                  <a:pt x="6528" y="551"/>
                </a:lnTo>
                <a:lnTo>
                  <a:pt x="6493" y="503"/>
                </a:lnTo>
                <a:lnTo>
                  <a:pt x="6459" y="457"/>
                </a:lnTo>
                <a:lnTo>
                  <a:pt x="6423" y="413"/>
                </a:lnTo>
                <a:lnTo>
                  <a:pt x="6388" y="370"/>
                </a:lnTo>
                <a:lnTo>
                  <a:pt x="6353" y="329"/>
                </a:lnTo>
                <a:lnTo>
                  <a:pt x="6318" y="292"/>
                </a:lnTo>
                <a:lnTo>
                  <a:pt x="6283" y="256"/>
                </a:lnTo>
                <a:lnTo>
                  <a:pt x="6247" y="223"/>
                </a:lnTo>
                <a:lnTo>
                  <a:pt x="6212" y="190"/>
                </a:lnTo>
                <a:lnTo>
                  <a:pt x="6177" y="161"/>
                </a:lnTo>
                <a:lnTo>
                  <a:pt x="6140" y="134"/>
                </a:lnTo>
                <a:lnTo>
                  <a:pt x="6104" y="109"/>
                </a:lnTo>
                <a:lnTo>
                  <a:pt x="6069" y="88"/>
                </a:lnTo>
                <a:lnTo>
                  <a:pt x="6032" y="67"/>
                </a:lnTo>
                <a:lnTo>
                  <a:pt x="5995" y="50"/>
                </a:lnTo>
                <a:lnTo>
                  <a:pt x="5959" y="35"/>
                </a:lnTo>
                <a:lnTo>
                  <a:pt x="5922" y="23"/>
                </a:lnTo>
                <a:lnTo>
                  <a:pt x="5884" y="13"/>
                </a:lnTo>
                <a:lnTo>
                  <a:pt x="5846" y="5"/>
                </a:lnTo>
                <a:lnTo>
                  <a:pt x="5809" y="1"/>
                </a:lnTo>
                <a:lnTo>
                  <a:pt x="5771" y="0"/>
                </a:lnTo>
                <a:lnTo>
                  <a:pt x="5732" y="1"/>
                </a:lnTo>
                <a:lnTo>
                  <a:pt x="5694" y="5"/>
                </a:lnTo>
                <a:lnTo>
                  <a:pt x="5656" y="12"/>
                </a:lnTo>
                <a:lnTo>
                  <a:pt x="5619" y="22"/>
                </a:lnTo>
                <a:lnTo>
                  <a:pt x="5581" y="34"/>
                </a:lnTo>
                <a:lnTo>
                  <a:pt x="5544" y="49"/>
                </a:lnTo>
                <a:lnTo>
                  <a:pt x="5507" y="66"/>
                </a:lnTo>
                <a:lnTo>
                  <a:pt x="5471" y="86"/>
                </a:lnTo>
                <a:lnTo>
                  <a:pt x="5434" y="108"/>
                </a:lnTo>
                <a:lnTo>
                  <a:pt x="5398" y="134"/>
                </a:lnTo>
                <a:lnTo>
                  <a:pt x="5362" y="161"/>
                </a:lnTo>
                <a:lnTo>
                  <a:pt x="5326" y="191"/>
                </a:lnTo>
                <a:lnTo>
                  <a:pt x="5290" y="223"/>
                </a:lnTo>
                <a:lnTo>
                  <a:pt x="5255" y="257"/>
                </a:lnTo>
                <a:lnTo>
                  <a:pt x="5219" y="294"/>
                </a:lnTo>
                <a:lnTo>
                  <a:pt x="5183" y="333"/>
                </a:lnTo>
                <a:lnTo>
                  <a:pt x="5148" y="374"/>
                </a:lnTo>
                <a:lnTo>
                  <a:pt x="5112" y="417"/>
                </a:lnTo>
                <a:lnTo>
                  <a:pt x="5077" y="462"/>
                </a:lnTo>
                <a:lnTo>
                  <a:pt x="5042" y="509"/>
                </a:lnTo>
                <a:lnTo>
                  <a:pt x="5006" y="558"/>
                </a:lnTo>
                <a:lnTo>
                  <a:pt x="4972" y="609"/>
                </a:lnTo>
                <a:lnTo>
                  <a:pt x="4936" y="662"/>
                </a:lnTo>
                <a:lnTo>
                  <a:pt x="4900" y="717"/>
                </a:lnTo>
                <a:lnTo>
                  <a:pt x="4866" y="773"/>
                </a:lnTo>
                <a:lnTo>
                  <a:pt x="4830" y="832"/>
                </a:lnTo>
                <a:lnTo>
                  <a:pt x="4795" y="892"/>
                </a:lnTo>
                <a:lnTo>
                  <a:pt x="4759" y="954"/>
                </a:lnTo>
                <a:lnTo>
                  <a:pt x="4723" y="1017"/>
                </a:lnTo>
                <a:lnTo>
                  <a:pt x="4688" y="1082"/>
                </a:lnTo>
                <a:lnTo>
                  <a:pt x="4652" y="1148"/>
                </a:lnTo>
                <a:lnTo>
                  <a:pt x="4615" y="1216"/>
                </a:lnTo>
                <a:lnTo>
                  <a:pt x="4580" y="1283"/>
                </a:lnTo>
                <a:lnTo>
                  <a:pt x="4544" y="1350"/>
                </a:lnTo>
                <a:lnTo>
                  <a:pt x="4508" y="1414"/>
                </a:lnTo>
                <a:lnTo>
                  <a:pt x="4473" y="1477"/>
                </a:lnTo>
                <a:lnTo>
                  <a:pt x="4437" y="1538"/>
                </a:lnTo>
                <a:lnTo>
                  <a:pt x="4401" y="1597"/>
                </a:lnTo>
                <a:lnTo>
                  <a:pt x="4367" y="1656"/>
                </a:lnTo>
                <a:lnTo>
                  <a:pt x="4331" y="1712"/>
                </a:lnTo>
                <a:lnTo>
                  <a:pt x="4296" y="1767"/>
                </a:lnTo>
                <a:lnTo>
                  <a:pt x="4261" y="1819"/>
                </a:lnTo>
                <a:lnTo>
                  <a:pt x="4225" y="1870"/>
                </a:lnTo>
                <a:lnTo>
                  <a:pt x="4191" y="1918"/>
                </a:lnTo>
                <a:lnTo>
                  <a:pt x="4155" y="1966"/>
                </a:lnTo>
                <a:lnTo>
                  <a:pt x="4121" y="2010"/>
                </a:lnTo>
                <a:lnTo>
                  <a:pt x="4085" y="2053"/>
                </a:lnTo>
                <a:lnTo>
                  <a:pt x="4049" y="2094"/>
                </a:lnTo>
                <a:lnTo>
                  <a:pt x="4015" y="2132"/>
                </a:lnTo>
                <a:lnTo>
                  <a:pt x="3979" y="2169"/>
                </a:lnTo>
                <a:lnTo>
                  <a:pt x="3944" y="2203"/>
                </a:lnTo>
                <a:lnTo>
                  <a:pt x="3908" y="2235"/>
                </a:lnTo>
                <a:lnTo>
                  <a:pt x="3872" y="2265"/>
                </a:lnTo>
                <a:lnTo>
                  <a:pt x="3836" y="2292"/>
                </a:lnTo>
                <a:lnTo>
                  <a:pt x="3800" y="2317"/>
                </a:lnTo>
                <a:lnTo>
                  <a:pt x="3763" y="2339"/>
                </a:lnTo>
                <a:lnTo>
                  <a:pt x="3727" y="2360"/>
                </a:lnTo>
                <a:lnTo>
                  <a:pt x="3690" y="2377"/>
                </a:lnTo>
                <a:lnTo>
                  <a:pt x="3653" y="2392"/>
                </a:lnTo>
                <a:lnTo>
                  <a:pt x="3615" y="2405"/>
                </a:lnTo>
                <a:lnTo>
                  <a:pt x="3578" y="2415"/>
                </a:lnTo>
                <a:lnTo>
                  <a:pt x="3540" y="2421"/>
                </a:lnTo>
                <a:lnTo>
                  <a:pt x="3502" y="2426"/>
                </a:lnTo>
                <a:lnTo>
                  <a:pt x="3463" y="2428"/>
                </a:lnTo>
                <a:lnTo>
                  <a:pt x="3424" y="2427"/>
                </a:lnTo>
                <a:lnTo>
                  <a:pt x="3386" y="2422"/>
                </a:lnTo>
                <a:lnTo>
                  <a:pt x="3349" y="2416"/>
                </a:lnTo>
                <a:lnTo>
                  <a:pt x="3311" y="2406"/>
                </a:lnTo>
                <a:lnTo>
                  <a:pt x="3274" y="2394"/>
                </a:lnTo>
                <a:lnTo>
                  <a:pt x="3236" y="2379"/>
                </a:lnTo>
                <a:lnTo>
                  <a:pt x="3200" y="2362"/>
                </a:lnTo>
                <a:lnTo>
                  <a:pt x="3163" y="2343"/>
                </a:lnTo>
                <a:lnTo>
                  <a:pt x="3127" y="2320"/>
                </a:lnTo>
                <a:lnTo>
                  <a:pt x="3090" y="2295"/>
                </a:lnTo>
                <a:lnTo>
                  <a:pt x="3055" y="2268"/>
                </a:lnTo>
                <a:lnTo>
                  <a:pt x="3018" y="2239"/>
                </a:lnTo>
                <a:lnTo>
                  <a:pt x="2982" y="2206"/>
                </a:lnTo>
                <a:lnTo>
                  <a:pt x="2947" y="2172"/>
                </a:lnTo>
                <a:lnTo>
                  <a:pt x="2912" y="2136"/>
                </a:lnTo>
                <a:lnTo>
                  <a:pt x="2877" y="2097"/>
                </a:lnTo>
                <a:lnTo>
                  <a:pt x="2841" y="2056"/>
                </a:lnTo>
                <a:lnTo>
                  <a:pt x="2805" y="2013"/>
                </a:lnTo>
                <a:lnTo>
                  <a:pt x="2771" y="1969"/>
                </a:lnTo>
                <a:lnTo>
                  <a:pt x="2735" y="1921"/>
                </a:lnTo>
                <a:lnTo>
                  <a:pt x="2701" y="1873"/>
                </a:lnTo>
                <a:lnTo>
                  <a:pt x="2665" y="1822"/>
                </a:lnTo>
                <a:lnTo>
                  <a:pt x="2629" y="1769"/>
                </a:lnTo>
                <a:lnTo>
                  <a:pt x="2595" y="1715"/>
                </a:lnTo>
                <a:lnTo>
                  <a:pt x="2559" y="1658"/>
                </a:lnTo>
                <a:lnTo>
                  <a:pt x="2525" y="1600"/>
                </a:lnTo>
                <a:lnTo>
                  <a:pt x="2489" y="1540"/>
                </a:lnTo>
                <a:lnTo>
                  <a:pt x="2453" y="1479"/>
                </a:lnTo>
                <a:lnTo>
                  <a:pt x="2418" y="1415"/>
                </a:lnTo>
                <a:lnTo>
                  <a:pt x="2382" y="1350"/>
                </a:lnTo>
                <a:lnTo>
                  <a:pt x="2346" y="1284"/>
                </a:lnTo>
                <a:lnTo>
                  <a:pt x="2311" y="1216"/>
                </a:lnTo>
                <a:lnTo>
                  <a:pt x="2274" y="1149"/>
                </a:lnTo>
                <a:lnTo>
                  <a:pt x="2238" y="1082"/>
                </a:lnTo>
                <a:lnTo>
                  <a:pt x="2203" y="1018"/>
                </a:lnTo>
                <a:lnTo>
                  <a:pt x="2167" y="955"/>
                </a:lnTo>
                <a:lnTo>
                  <a:pt x="2132" y="894"/>
                </a:lnTo>
                <a:lnTo>
                  <a:pt x="2096" y="834"/>
                </a:lnTo>
                <a:lnTo>
                  <a:pt x="2060" y="777"/>
                </a:lnTo>
                <a:lnTo>
                  <a:pt x="2026" y="719"/>
                </a:lnTo>
                <a:lnTo>
                  <a:pt x="1990" y="665"/>
                </a:lnTo>
                <a:lnTo>
                  <a:pt x="1956" y="612"/>
                </a:lnTo>
                <a:lnTo>
                  <a:pt x="1920" y="562"/>
                </a:lnTo>
                <a:lnTo>
                  <a:pt x="1884" y="512"/>
                </a:lnTo>
                <a:lnTo>
                  <a:pt x="1850" y="466"/>
                </a:lnTo>
                <a:lnTo>
                  <a:pt x="1814" y="420"/>
                </a:lnTo>
                <a:lnTo>
                  <a:pt x="1778" y="377"/>
                </a:lnTo>
                <a:lnTo>
                  <a:pt x="1744" y="336"/>
                </a:lnTo>
                <a:lnTo>
                  <a:pt x="1708" y="297"/>
                </a:lnTo>
                <a:lnTo>
                  <a:pt x="1673" y="260"/>
                </a:lnTo>
                <a:lnTo>
                  <a:pt x="1637" y="227"/>
                </a:lnTo>
                <a:lnTo>
                  <a:pt x="1601" y="194"/>
                </a:lnTo>
                <a:lnTo>
                  <a:pt x="1565" y="164"/>
                </a:lnTo>
                <a:lnTo>
                  <a:pt x="1529" y="137"/>
                </a:lnTo>
                <a:lnTo>
                  <a:pt x="1492" y="111"/>
                </a:lnTo>
                <a:lnTo>
                  <a:pt x="1456" y="89"/>
                </a:lnTo>
                <a:lnTo>
                  <a:pt x="1419" y="68"/>
                </a:lnTo>
                <a:lnTo>
                  <a:pt x="1382" y="51"/>
                </a:lnTo>
                <a:lnTo>
                  <a:pt x="1345" y="36"/>
                </a:lnTo>
                <a:lnTo>
                  <a:pt x="1308" y="23"/>
                </a:lnTo>
                <a:lnTo>
                  <a:pt x="1270" y="13"/>
                </a:lnTo>
                <a:lnTo>
                  <a:pt x="1232" y="7"/>
                </a:lnTo>
                <a:lnTo>
                  <a:pt x="1194" y="1"/>
                </a:lnTo>
                <a:lnTo>
                  <a:pt x="1155" y="0"/>
                </a:lnTo>
                <a:lnTo>
                  <a:pt x="1116" y="1"/>
                </a:lnTo>
                <a:lnTo>
                  <a:pt x="1079" y="5"/>
                </a:lnTo>
                <a:lnTo>
                  <a:pt x="1041" y="12"/>
                </a:lnTo>
                <a:lnTo>
                  <a:pt x="1003" y="22"/>
                </a:lnTo>
                <a:lnTo>
                  <a:pt x="965" y="34"/>
                </a:lnTo>
                <a:lnTo>
                  <a:pt x="929" y="49"/>
                </a:lnTo>
                <a:lnTo>
                  <a:pt x="892" y="66"/>
                </a:lnTo>
                <a:lnTo>
                  <a:pt x="855" y="86"/>
                </a:lnTo>
                <a:lnTo>
                  <a:pt x="818" y="108"/>
                </a:lnTo>
                <a:lnTo>
                  <a:pt x="783" y="134"/>
                </a:lnTo>
                <a:lnTo>
                  <a:pt x="746" y="161"/>
                </a:lnTo>
                <a:lnTo>
                  <a:pt x="710" y="191"/>
                </a:lnTo>
                <a:lnTo>
                  <a:pt x="675" y="223"/>
                </a:lnTo>
                <a:lnTo>
                  <a:pt x="639" y="257"/>
                </a:lnTo>
                <a:lnTo>
                  <a:pt x="603" y="294"/>
                </a:lnTo>
                <a:lnTo>
                  <a:pt x="568" y="333"/>
                </a:lnTo>
                <a:lnTo>
                  <a:pt x="532" y="374"/>
                </a:lnTo>
                <a:lnTo>
                  <a:pt x="497" y="417"/>
                </a:lnTo>
                <a:lnTo>
                  <a:pt x="462" y="462"/>
                </a:lnTo>
                <a:lnTo>
                  <a:pt x="426" y="509"/>
                </a:lnTo>
                <a:lnTo>
                  <a:pt x="391" y="558"/>
                </a:lnTo>
                <a:lnTo>
                  <a:pt x="356" y="609"/>
                </a:lnTo>
                <a:lnTo>
                  <a:pt x="321" y="662"/>
                </a:lnTo>
                <a:lnTo>
                  <a:pt x="285" y="717"/>
                </a:lnTo>
                <a:lnTo>
                  <a:pt x="250" y="773"/>
                </a:lnTo>
                <a:lnTo>
                  <a:pt x="215" y="832"/>
                </a:lnTo>
                <a:lnTo>
                  <a:pt x="179" y="892"/>
                </a:lnTo>
                <a:lnTo>
                  <a:pt x="143" y="954"/>
                </a:lnTo>
                <a:lnTo>
                  <a:pt x="108" y="1017"/>
                </a:lnTo>
                <a:lnTo>
                  <a:pt x="72" y="1082"/>
                </a:lnTo>
                <a:lnTo>
                  <a:pt x="37" y="1148"/>
                </a:lnTo>
                <a:lnTo>
                  <a:pt x="0" y="1216"/>
                </a:ln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331660" y="2295525"/>
            <a:ext cx="3024188" cy="3638550"/>
            <a:chOff x="793" y="709"/>
            <a:chExt cx="4582" cy="3063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247" y="935"/>
              <a:ext cx="3678" cy="2837"/>
            </a:xfrm>
            <a:custGeom>
              <a:avLst/>
              <a:gdLst>
                <a:gd name="T0" fmla="*/ 84 w 7803"/>
                <a:gd name="T1" fmla="*/ 60 h 6017"/>
                <a:gd name="T2" fmla="*/ 82 w 7803"/>
                <a:gd name="T3" fmla="*/ 59 h 6017"/>
                <a:gd name="T4" fmla="*/ 81 w 7803"/>
                <a:gd name="T5" fmla="*/ 59 h 6017"/>
                <a:gd name="T6" fmla="*/ 79 w 7803"/>
                <a:gd name="T7" fmla="*/ 60 h 6017"/>
                <a:gd name="T8" fmla="*/ 77 w 7803"/>
                <a:gd name="T9" fmla="*/ 61 h 6017"/>
                <a:gd name="T10" fmla="*/ 75 w 7803"/>
                <a:gd name="T11" fmla="*/ 62 h 6017"/>
                <a:gd name="T12" fmla="*/ 74 w 7803"/>
                <a:gd name="T13" fmla="*/ 63 h 6017"/>
                <a:gd name="T14" fmla="*/ 72 w 7803"/>
                <a:gd name="T15" fmla="*/ 63 h 6017"/>
                <a:gd name="T16" fmla="*/ 70 w 7803"/>
                <a:gd name="T17" fmla="*/ 62 h 6017"/>
                <a:gd name="T18" fmla="*/ 69 w 7803"/>
                <a:gd name="T19" fmla="*/ 61 h 6017"/>
                <a:gd name="T20" fmla="*/ 67 w 7803"/>
                <a:gd name="T21" fmla="*/ 60 h 6017"/>
                <a:gd name="T22" fmla="*/ 66 w 7803"/>
                <a:gd name="T23" fmla="*/ 58 h 6017"/>
                <a:gd name="T24" fmla="*/ 64 w 7803"/>
                <a:gd name="T25" fmla="*/ 58 h 6017"/>
                <a:gd name="T26" fmla="*/ 62 w 7803"/>
                <a:gd name="T27" fmla="*/ 59 h 6017"/>
                <a:gd name="T28" fmla="*/ 61 w 7803"/>
                <a:gd name="T29" fmla="*/ 60 h 6017"/>
                <a:gd name="T30" fmla="*/ 59 w 7803"/>
                <a:gd name="T31" fmla="*/ 62 h 6017"/>
                <a:gd name="T32" fmla="*/ 58 w 7803"/>
                <a:gd name="T33" fmla="*/ 63 h 6017"/>
                <a:gd name="T34" fmla="*/ 56 w 7803"/>
                <a:gd name="T35" fmla="*/ 64 h 6017"/>
                <a:gd name="T36" fmla="*/ 55 w 7803"/>
                <a:gd name="T37" fmla="*/ 64 h 6017"/>
                <a:gd name="T38" fmla="*/ 54 w 7803"/>
                <a:gd name="T39" fmla="*/ 64 h 6017"/>
                <a:gd name="T40" fmla="*/ 53 w 7803"/>
                <a:gd name="T41" fmla="*/ 62 h 6017"/>
                <a:gd name="T42" fmla="*/ 51 w 7803"/>
                <a:gd name="T43" fmla="*/ 61 h 6017"/>
                <a:gd name="T44" fmla="*/ 49 w 7803"/>
                <a:gd name="T45" fmla="*/ 58 h 6017"/>
                <a:gd name="T46" fmla="*/ 48 w 7803"/>
                <a:gd name="T47" fmla="*/ 58 h 6017"/>
                <a:gd name="T48" fmla="*/ 47 w 7803"/>
                <a:gd name="T49" fmla="*/ 58 h 6017"/>
                <a:gd name="T50" fmla="*/ 46 w 7803"/>
                <a:gd name="T51" fmla="*/ 58 h 6017"/>
                <a:gd name="T52" fmla="*/ 46 w 7803"/>
                <a:gd name="T53" fmla="*/ 58 h 6017"/>
                <a:gd name="T54" fmla="*/ 44 w 7803"/>
                <a:gd name="T55" fmla="*/ 59 h 6017"/>
                <a:gd name="T56" fmla="*/ 42 w 7803"/>
                <a:gd name="T57" fmla="*/ 61 h 6017"/>
                <a:gd name="T58" fmla="*/ 41 w 7803"/>
                <a:gd name="T59" fmla="*/ 64 h 6017"/>
                <a:gd name="T60" fmla="*/ 40 w 7803"/>
                <a:gd name="T61" fmla="*/ 65 h 6017"/>
                <a:gd name="T62" fmla="*/ 39 w 7803"/>
                <a:gd name="T63" fmla="*/ 65 h 6017"/>
                <a:gd name="T64" fmla="*/ 38 w 7803"/>
                <a:gd name="T65" fmla="*/ 65 h 6017"/>
                <a:gd name="T66" fmla="*/ 37 w 7803"/>
                <a:gd name="T67" fmla="*/ 65 h 6017"/>
                <a:gd name="T68" fmla="*/ 35 w 7803"/>
                <a:gd name="T69" fmla="*/ 63 h 6017"/>
                <a:gd name="T70" fmla="*/ 34 w 7803"/>
                <a:gd name="T71" fmla="*/ 60 h 6017"/>
                <a:gd name="T72" fmla="*/ 33 w 7803"/>
                <a:gd name="T73" fmla="*/ 58 h 6017"/>
                <a:gd name="T74" fmla="*/ 31 w 7803"/>
                <a:gd name="T75" fmla="*/ 57 h 6017"/>
                <a:gd name="T76" fmla="*/ 31 w 7803"/>
                <a:gd name="T77" fmla="*/ 57 h 6017"/>
                <a:gd name="T78" fmla="*/ 30 w 7803"/>
                <a:gd name="T79" fmla="*/ 57 h 6017"/>
                <a:gd name="T80" fmla="*/ 29 w 7803"/>
                <a:gd name="T81" fmla="*/ 57 h 6017"/>
                <a:gd name="T82" fmla="*/ 27 w 7803"/>
                <a:gd name="T83" fmla="*/ 58 h 6017"/>
                <a:gd name="T84" fmla="*/ 26 w 7803"/>
                <a:gd name="T85" fmla="*/ 60 h 6017"/>
                <a:gd name="T86" fmla="*/ 24 w 7803"/>
                <a:gd name="T87" fmla="*/ 63 h 6017"/>
                <a:gd name="T88" fmla="*/ 23 w 7803"/>
                <a:gd name="T89" fmla="*/ 66 h 6017"/>
                <a:gd name="T90" fmla="*/ 22 w 7803"/>
                <a:gd name="T91" fmla="*/ 66 h 6017"/>
                <a:gd name="T92" fmla="*/ 21 w 7803"/>
                <a:gd name="T93" fmla="*/ 66 h 6017"/>
                <a:gd name="T94" fmla="*/ 20 w 7803"/>
                <a:gd name="T95" fmla="*/ 66 h 6017"/>
                <a:gd name="T96" fmla="*/ 19 w 7803"/>
                <a:gd name="T97" fmla="*/ 65 h 6017"/>
                <a:gd name="T98" fmla="*/ 18 w 7803"/>
                <a:gd name="T99" fmla="*/ 63 h 6017"/>
                <a:gd name="T100" fmla="*/ 16 w 7803"/>
                <a:gd name="T101" fmla="*/ 60 h 6017"/>
                <a:gd name="T102" fmla="*/ 16 w 7803"/>
                <a:gd name="T103" fmla="*/ 57 h 6017"/>
                <a:gd name="T104" fmla="*/ 14 w 7803"/>
                <a:gd name="T105" fmla="*/ 50 h 6017"/>
                <a:gd name="T106" fmla="*/ 10 w 7803"/>
                <a:gd name="T107" fmla="*/ 32 h 6017"/>
                <a:gd name="T108" fmla="*/ 7 w 7803"/>
                <a:gd name="T109" fmla="*/ 10 h 6017"/>
                <a:gd name="T110" fmla="*/ 5 w 7803"/>
                <a:gd name="T111" fmla="*/ 0 h 6017"/>
                <a:gd name="T112" fmla="*/ 4 w 7803"/>
                <a:gd name="T113" fmla="*/ 0 h 6017"/>
                <a:gd name="T114" fmla="*/ 4 w 7803"/>
                <a:gd name="T115" fmla="*/ 0 h 6017"/>
                <a:gd name="T116" fmla="*/ 4 w 7803"/>
                <a:gd name="T117" fmla="*/ 14 h 6017"/>
                <a:gd name="T118" fmla="*/ 3 w 7803"/>
                <a:gd name="T119" fmla="*/ 41 h 6017"/>
                <a:gd name="T120" fmla="*/ 2 w 7803"/>
                <a:gd name="T121" fmla="*/ 53 h 6017"/>
                <a:gd name="T122" fmla="*/ 1 w 7803"/>
                <a:gd name="T123" fmla="*/ 60 h 60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03"/>
                <a:gd name="T187" fmla="*/ 0 h 6017"/>
                <a:gd name="T188" fmla="*/ 7803 w 7803"/>
                <a:gd name="T189" fmla="*/ 6017 h 60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03" h="6017">
                  <a:moveTo>
                    <a:pt x="7803" y="5552"/>
                  </a:moveTo>
                  <a:lnTo>
                    <a:pt x="7754" y="5521"/>
                  </a:lnTo>
                  <a:lnTo>
                    <a:pt x="7706" y="5493"/>
                  </a:lnTo>
                  <a:lnTo>
                    <a:pt x="7682" y="5481"/>
                  </a:lnTo>
                  <a:lnTo>
                    <a:pt x="7659" y="5467"/>
                  </a:lnTo>
                  <a:lnTo>
                    <a:pt x="7634" y="5456"/>
                  </a:lnTo>
                  <a:lnTo>
                    <a:pt x="7611" y="5445"/>
                  </a:lnTo>
                  <a:lnTo>
                    <a:pt x="7586" y="5436"/>
                  </a:lnTo>
                  <a:lnTo>
                    <a:pt x="7562" y="5427"/>
                  </a:lnTo>
                  <a:lnTo>
                    <a:pt x="7537" y="5420"/>
                  </a:lnTo>
                  <a:lnTo>
                    <a:pt x="7513" y="5412"/>
                  </a:lnTo>
                  <a:lnTo>
                    <a:pt x="7489" y="5407"/>
                  </a:lnTo>
                  <a:lnTo>
                    <a:pt x="7463" y="5403"/>
                  </a:lnTo>
                  <a:lnTo>
                    <a:pt x="7437" y="5399"/>
                  </a:lnTo>
                  <a:lnTo>
                    <a:pt x="7411" y="5398"/>
                  </a:lnTo>
                  <a:lnTo>
                    <a:pt x="7386" y="5396"/>
                  </a:lnTo>
                  <a:lnTo>
                    <a:pt x="7360" y="5398"/>
                  </a:lnTo>
                  <a:lnTo>
                    <a:pt x="7334" y="5400"/>
                  </a:lnTo>
                  <a:lnTo>
                    <a:pt x="7310" y="5404"/>
                  </a:lnTo>
                  <a:lnTo>
                    <a:pt x="7285" y="5410"/>
                  </a:lnTo>
                  <a:lnTo>
                    <a:pt x="7261" y="5416"/>
                  </a:lnTo>
                  <a:lnTo>
                    <a:pt x="7236" y="5425"/>
                  </a:lnTo>
                  <a:lnTo>
                    <a:pt x="7213" y="5433"/>
                  </a:lnTo>
                  <a:lnTo>
                    <a:pt x="7189" y="5444"/>
                  </a:lnTo>
                  <a:lnTo>
                    <a:pt x="7165" y="5456"/>
                  </a:lnTo>
                  <a:lnTo>
                    <a:pt x="7141" y="5470"/>
                  </a:lnTo>
                  <a:lnTo>
                    <a:pt x="7118" y="5485"/>
                  </a:lnTo>
                  <a:lnTo>
                    <a:pt x="7093" y="5499"/>
                  </a:lnTo>
                  <a:lnTo>
                    <a:pt x="7070" y="5516"/>
                  </a:lnTo>
                  <a:lnTo>
                    <a:pt x="7045" y="5534"/>
                  </a:lnTo>
                  <a:lnTo>
                    <a:pt x="7021" y="5552"/>
                  </a:lnTo>
                  <a:lnTo>
                    <a:pt x="6973" y="5592"/>
                  </a:lnTo>
                  <a:lnTo>
                    <a:pt x="6925" y="5629"/>
                  </a:lnTo>
                  <a:lnTo>
                    <a:pt x="6901" y="5646"/>
                  </a:lnTo>
                  <a:lnTo>
                    <a:pt x="6878" y="5662"/>
                  </a:lnTo>
                  <a:lnTo>
                    <a:pt x="6853" y="5677"/>
                  </a:lnTo>
                  <a:lnTo>
                    <a:pt x="6830" y="5690"/>
                  </a:lnTo>
                  <a:lnTo>
                    <a:pt x="6806" y="5702"/>
                  </a:lnTo>
                  <a:lnTo>
                    <a:pt x="6781" y="5713"/>
                  </a:lnTo>
                  <a:lnTo>
                    <a:pt x="6758" y="5723"/>
                  </a:lnTo>
                  <a:lnTo>
                    <a:pt x="6733" y="5732"/>
                  </a:lnTo>
                  <a:lnTo>
                    <a:pt x="6708" y="5739"/>
                  </a:lnTo>
                  <a:lnTo>
                    <a:pt x="6683" y="5744"/>
                  </a:lnTo>
                  <a:lnTo>
                    <a:pt x="6657" y="5749"/>
                  </a:lnTo>
                  <a:lnTo>
                    <a:pt x="6632" y="5750"/>
                  </a:lnTo>
                  <a:lnTo>
                    <a:pt x="6606" y="5751"/>
                  </a:lnTo>
                  <a:lnTo>
                    <a:pt x="6580" y="5750"/>
                  </a:lnTo>
                  <a:lnTo>
                    <a:pt x="6555" y="5746"/>
                  </a:lnTo>
                  <a:lnTo>
                    <a:pt x="6530" y="5740"/>
                  </a:lnTo>
                  <a:lnTo>
                    <a:pt x="6506" y="5734"/>
                  </a:lnTo>
                  <a:lnTo>
                    <a:pt x="6481" y="5724"/>
                  </a:lnTo>
                  <a:lnTo>
                    <a:pt x="6457" y="5715"/>
                  </a:lnTo>
                  <a:lnTo>
                    <a:pt x="6433" y="5702"/>
                  </a:lnTo>
                  <a:lnTo>
                    <a:pt x="6409" y="5689"/>
                  </a:lnTo>
                  <a:lnTo>
                    <a:pt x="6386" y="5673"/>
                  </a:lnTo>
                  <a:lnTo>
                    <a:pt x="6361" y="5656"/>
                  </a:lnTo>
                  <a:lnTo>
                    <a:pt x="6338" y="5639"/>
                  </a:lnTo>
                  <a:lnTo>
                    <a:pt x="6315" y="5619"/>
                  </a:lnTo>
                  <a:lnTo>
                    <a:pt x="6290" y="5598"/>
                  </a:lnTo>
                  <a:lnTo>
                    <a:pt x="6266" y="5575"/>
                  </a:lnTo>
                  <a:lnTo>
                    <a:pt x="6241" y="5552"/>
                  </a:lnTo>
                  <a:lnTo>
                    <a:pt x="6217" y="5527"/>
                  </a:lnTo>
                  <a:lnTo>
                    <a:pt x="6194" y="5503"/>
                  </a:lnTo>
                  <a:lnTo>
                    <a:pt x="6169" y="5480"/>
                  </a:lnTo>
                  <a:lnTo>
                    <a:pt x="6146" y="5458"/>
                  </a:lnTo>
                  <a:lnTo>
                    <a:pt x="6121" y="5436"/>
                  </a:lnTo>
                  <a:lnTo>
                    <a:pt x="6098" y="5416"/>
                  </a:lnTo>
                  <a:lnTo>
                    <a:pt x="6074" y="5399"/>
                  </a:lnTo>
                  <a:lnTo>
                    <a:pt x="6050" y="5382"/>
                  </a:lnTo>
                  <a:lnTo>
                    <a:pt x="6026" y="5366"/>
                  </a:lnTo>
                  <a:lnTo>
                    <a:pt x="6001" y="5352"/>
                  </a:lnTo>
                  <a:lnTo>
                    <a:pt x="5977" y="5340"/>
                  </a:lnTo>
                  <a:lnTo>
                    <a:pt x="5952" y="5330"/>
                  </a:lnTo>
                  <a:lnTo>
                    <a:pt x="5928" y="5322"/>
                  </a:lnTo>
                  <a:lnTo>
                    <a:pt x="5903" y="5316"/>
                  </a:lnTo>
                  <a:lnTo>
                    <a:pt x="5878" y="5311"/>
                  </a:lnTo>
                  <a:lnTo>
                    <a:pt x="5852" y="5308"/>
                  </a:lnTo>
                  <a:lnTo>
                    <a:pt x="5825" y="5308"/>
                  </a:lnTo>
                  <a:lnTo>
                    <a:pt x="5799" y="5311"/>
                  </a:lnTo>
                  <a:lnTo>
                    <a:pt x="5775" y="5314"/>
                  </a:lnTo>
                  <a:lnTo>
                    <a:pt x="5749" y="5322"/>
                  </a:lnTo>
                  <a:lnTo>
                    <a:pt x="5725" y="5330"/>
                  </a:lnTo>
                  <a:lnTo>
                    <a:pt x="5700" y="5341"/>
                  </a:lnTo>
                  <a:lnTo>
                    <a:pt x="5677" y="5355"/>
                  </a:lnTo>
                  <a:lnTo>
                    <a:pt x="5653" y="5370"/>
                  </a:lnTo>
                  <a:lnTo>
                    <a:pt x="5628" y="5387"/>
                  </a:lnTo>
                  <a:lnTo>
                    <a:pt x="5605" y="5405"/>
                  </a:lnTo>
                  <a:lnTo>
                    <a:pt x="5580" y="5426"/>
                  </a:lnTo>
                  <a:lnTo>
                    <a:pt x="5557" y="5448"/>
                  </a:lnTo>
                  <a:lnTo>
                    <a:pt x="5533" y="5472"/>
                  </a:lnTo>
                  <a:lnTo>
                    <a:pt x="5509" y="5497"/>
                  </a:lnTo>
                  <a:lnTo>
                    <a:pt x="5485" y="5524"/>
                  </a:lnTo>
                  <a:lnTo>
                    <a:pt x="5460" y="5552"/>
                  </a:lnTo>
                  <a:lnTo>
                    <a:pt x="5436" y="5582"/>
                  </a:lnTo>
                  <a:lnTo>
                    <a:pt x="5413" y="5612"/>
                  </a:lnTo>
                  <a:lnTo>
                    <a:pt x="5388" y="5639"/>
                  </a:lnTo>
                  <a:lnTo>
                    <a:pt x="5365" y="5666"/>
                  </a:lnTo>
                  <a:lnTo>
                    <a:pt x="5340" y="5690"/>
                  </a:lnTo>
                  <a:lnTo>
                    <a:pt x="5317" y="5713"/>
                  </a:lnTo>
                  <a:lnTo>
                    <a:pt x="5293" y="5735"/>
                  </a:lnTo>
                  <a:lnTo>
                    <a:pt x="5269" y="5755"/>
                  </a:lnTo>
                  <a:lnTo>
                    <a:pt x="5245" y="5772"/>
                  </a:lnTo>
                  <a:lnTo>
                    <a:pt x="5222" y="5789"/>
                  </a:lnTo>
                  <a:lnTo>
                    <a:pt x="5197" y="5803"/>
                  </a:lnTo>
                  <a:lnTo>
                    <a:pt x="5173" y="5815"/>
                  </a:lnTo>
                  <a:lnTo>
                    <a:pt x="5147" y="5825"/>
                  </a:lnTo>
                  <a:lnTo>
                    <a:pt x="5123" y="5832"/>
                  </a:lnTo>
                  <a:lnTo>
                    <a:pt x="5109" y="5835"/>
                  </a:lnTo>
                  <a:lnTo>
                    <a:pt x="5097" y="5837"/>
                  </a:lnTo>
                  <a:lnTo>
                    <a:pt x="5083" y="5838"/>
                  </a:lnTo>
                  <a:lnTo>
                    <a:pt x="5071" y="5840"/>
                  </a:lnTo>
                  <a:lnTo>
                    <a:pt x="5058" y="5840"/>
                  </a:lnTo>
                  <a:lnTo>
                    <a:pt x="5045" y="5840"/>
                  </a:lnTo>
                  <a:lnTo>
                    <a:pt x="5032" y="5838"/>
                  </a:lnTo>
                  <a:lnTo>
                    <a:pt x="5020" y="5837"/>
                  </a:lnTo>
                  <a:lnTo>
                    <a:pt x="5007" y="5835"/>
                  </a:lnTo>
                  <a:lnTo>
                    <a:pt x="4994" y="5831"/>
                  </a:lnTo>
                  <a:lnTo>
                    <a:pt x="4982" y="5827"/>
                  </a:lnTo>
                  <a:lnTo>
                    <a:pt x="4970" y="5824"/>
                  </a:lnTo>
                  <a:lnTo>
                    <a:pt x="4945" y="5813"/>
                  </a:lnTo>
                  <a:lnTo>
                    <a:pt x="4921" y="5799"/>
                  </a:lnTo>
                  <a:lnTo>
                    <a:pt x="4896" y="5784"/>
                  </a:lnTo>
                  <a:lnTo>
                    <a:pt x="4873" y="5766"/>
                  </a:lnTo>
                  <a:lnTo>
                    <a:pt x="4848" y="5746"/>
                  </a:lnTo>
                  <a:lnTo>
                    <a:pt x="4824" y="5724"/>
                  </a:lnTo>
                  <a:lnTo>
                    <a:pt x="4801" y="5701"/>
                  </a:lnTo>
                  <a:lnTo>
                    <a:pt x="4776" y="5674"/>
                  </a:lnTo>
                  <a:lnTo>
                    <a:pt x="4753" y="5647"/>
                  </a:lnTo>
                  <a:lnTo>
                    <a:pt x="4728" y="5617"/>
                  </a:lnTo>
                  <a:lnTo>
                    <a:pt x="4704" y="5586"/>
                  </a:lnTo>
                  <a:lnTo>
                    <a:pt x="4681" y="5552"/>
                  </a:lnTo>
                  <a:lnTo>
                    <a:pt x="4656" y="5518"/>
                  </a:lnTo>
                  <a:lnTo>
                    <a:pt x="4632" y="5483"/>
                  </a:lnTo>
                  <a:lnTo>
                    <a:pt x="4607" y="5452"/>
                  </a:lnTo>
                  <a:lnTo>
                    <a:pt x="4584" y="5421"/>
                  </a:lnTo>
                  <a:lnTo>
                    <a:pt x="4560" y="5392"/>
                  </a:lnTo>
                  <a:lnTo>
                    <a:pt x="4536" y="5365"/>
                  </a:lnTo>
                  <a:lnTo>
                    <a:pt x="4513" y="5340"/>
                  </a:lnTo>
                  <a:lnTo>
                    <a:pt x="4489" y="5317"/>
                  </a:lnTo>
                  <a:lnTo>
                    <a:pt x="4464" y="5296"/>
                  </a:lnTo>
                  <a:lnTo>
                    <a:pt x="4441" y="5278"/>
                  </a:lnTo>
                  <a:lnTo>
                    <a:pt x="4416" y="5262"/>
                  </a:lnTo>
                  <a:lnTo>
                    <a:pt x="4392" y="5248"/>
                  </a:lnTo>
                  <a:lnTo>
                    <a:pt x="4378" y="5242"/>
                  </a:lnTo>
                  <a:lnTo>
                    <a:pt x="4366" y="5236"/>
                  </a:lnTo>
                  <a:lnTo>
                    <a:pt x="4354" y="5232"/>
                  </a:lnTo>
                  <a:lnTo>
                    <a:pt x="4342" y="5229"/>
                  </a:lnTo>
                  <a:lnTo>
                    <a:pt x="4328" y="5225"/>
                  </a:lnTo>
                  <a:lnTo>
                    <a:pt x="4316" y="5223"/>
                  </a:lnTo>
                  <a:lnTo>
                    <a:pt x="4302" y="5220"/>
                  </a:lnTo>
                  <a:lnTo>
                    <a:pt x="4290" y="5220"/>
                  </a:lnTo>
                  <a:lnTo>
                    <a:pt x="4277" y="5219"/>
                  </a:lnTo>
                  <a:lnTo>
                    <a:pt x="4265" y="5220"/>
                  </a:lnTo>
                  <a:lnTo>
                    <a:pt x="4251" y="5221"/>
                  </a:lnTo>
                  <a:lnTo>
                    <a:pt x="4239" y="5224"/>
                  </a:lnTo>
                  <a:lnTo>
                    <a:pt x="4225" y="5226"/>
                  </a:lnTo>
                  <a:lnTo>
                    <a:pt x="4213" y="5230"/>
                  </a:lnTo>
                  <a:lnTo>
                    <a:pt x="4201" y="5234"/>
                  </a:lnTo>
                  <a:lnTo>
                    <a:pt x="4189" y="5240"/>
                  </a:lnTo>
                  <a:lnTo>
                    <a:pt x="4176" y="5245"/>
                  </a:lnTo>
                  <a:lnTo>
                    <a:pt x="4164" y="5252"/>
                  </a:lnTo>
                  <a:lnTo>
                    <a:pt x="4152" y="5259"/>
                  </a:lnTo>
                  <a:lnTo>
                    <a:pt x="4140" y="5267"/>
                  </a:lnTo>
                  <a:lnTo>
                    <a:pt x="4115" y="5284"/>
                  </a:lnTo>
                  <a:lnTo>
                    <a:pt x="4092" y="5305"/>
                  </a:lnTo>
                  <a:lnTo>
                    <a:pt x="4067" y="5328"/>
                  </a:lnTo>
                  <a:lnTo>
                    <a:pt x="4044" y="5354"/>
                  </a:lnTo>
                  <a:lnTo>
                    <a:pt x="4020" y="5381"/>
                  </a:lnTo>
                  <a:lnTo>
                    <a:pt x="3996" y="5411"/>
                  </a:lnTo>
                  <a:lnTo>
                    <a:pt x="3972" y="5443"/>
                  </a:lnTo>
                  <a:lnTo>
                    <a:pt x="3949" y="5477"/>
                  </a:lnTo>
                  <a:lnTo>
                    <a:pt x="3924" y="5513"/>
                  </a:lnTo>
                  <a:lnTo>
                    <a:pt x="3900" y="5551"/>
                  </a:lnTo>
                  <a:lnTo>
                    <a:pt x="3877" y="5591"/>
                  </a:lnTo>
                  <a:lnTo>
                    <a:pt x="3852" y="5629"/>
                  </a:lnTo>
                  <a:lnTo>
                    <a:pt x="3828" y="5666"/>
                  </a:lnTo>
                  <a:lnTo>
                    <a:pt x="3804" y="5701"/>
                  </a:lnTo>
                  <a:lnTo>
                    <a:pt x="3780" y="5734"/>
                  </a:lnTo>
                  <a:lnTo>
                    <a:pt x="3757" y="5765"/>
                  </a:lnTo>
                  <a:lnTo>
                    <a:pt x="3732" y="5793"/>
                  </a:lnTo>
                  <a:lnTo>
                    <a:pt x="3708" y="5819"/>
                  </a:lnTo>
                  <a:lnTo>
                    <a:pt x="3684" y="5842"/>
                  </a:lnTo>
                  <a:lnTo>
                    <a:pt x="3660" y="5863"/>
                  </a:lnTo>
                  <a:lnTo>
                    <a:pt x="3635" y="5881"/>
                  </a:lnTo>
                  <a:lnTo>
                    <a:pt x="3611" y="5897"/>
                  </a:lnTo>
                  <a:lnTo>
                    <a:pt x="3599" y="5903"/>
                  </a:lnTo>
                  <a:lnTo>
                    <a:pt x="3586" y="5909"/>
                  </a:lnTo>
                  <a:lnTo>
                    <a:pt x="3573" y="5914"/>
                  </a:lnTo>
                  <a:lnTo>
                    <a:pt x="3561" y="5919"/>
                  </a:lnTo>
                  <a:lnTo>
                    <a:pt x="3548" y="5923"/>
                  </a:lnTo>
                  <a:lnTo>
                    <a:pt x="3535" y="5925"/>
                  </a:lnTo>
                  <a:lnTo>
                    <a:pt x="3523" y="5926"/>
                  </a:lnTo>
                  <a:lnTo>
                    <a:pt x="3509" y="5928"/>
                  </a:lnTo>
                  <a:lnTo>
                    <a:pt x="3496" y="5929"/>
                  </a:lnTo>
                  <a:lnTo>
                    <a:pt x="3484" y="5928"/>
                  </a:lnTo>
                  <a:lnTo>
                    <a:pt x="3470" y="5926"/>
                  </a:lnTo>
                  <a:lnTo>
                    <a:pt x="3458" y="5924"/>
                  </a:lnTo>
                  <a:lnTo>
                    <a:pt x="3446" y="5920"/>
                  </a:lnTo>
                  <a:lnTo>
                    <a:pt x="3433" y="5917"/>
                  </a:lnTo>
                  <a:lnTo>
                    <a:pt x="3420" y="5911"/>
                  </a:lnTo>
                  <a:lnTo>
                    <a:pt x="3408" y="5906"/>
                  </a:lnTo>
                  <a:lnTo>
                    <a:pt x="3395" y="5898"/>
                  </a:lnTo>
                  <a:lnTo>
                    <a:pt x="3383" y="5891"/>
                  </a:lnTo>
                  <a:lnTo>
                    <a:pt x="3371" y="5882"/>
                  </a:lnTo>
                  <a:lnTo>
                    <a:pt x="3359" y="5874"/>
                  </a:lnTo>
                  <a:lnTo>
                    <a:pt x="3334" y="5853"/>
                  </a:lnTo>
                  <a:lnTo>
                    <a:pt x="3311" y="5830"/>
                  </a:lnTo>
                  <a:lnTo>
                    <a:pt x="3287" y="5804"/>
                  </a:lnTo>
                  <a:lnTo>
                    <a:pt x="3263" y="5775"/>
                  </a:lnTo>
                  <a:lnTo>
                    <a:pt x="3239" y="5744"/>
                  </a:lnTo>
                  <a:lnTo>
                    <a:pt x="3216" y="5710"/>
                  </a:lnTo>
                  <a:lnTo>
                    <a:pt x="3191" y="5673"/>
                  </a:lnTo>
                  <a:lnTo>
                    <a:pt x="3168" y="5635"/>
                  </a:lnTo>
                  <a:lnTo>
                    <a:pt x="3143" y="5594"/>
                  </a:lnTo>
                  <a:lnTo>
                    <a:pt x="3119" y="5551"/>
                  </a:lnTo>
                  <a:lnTo>
                    <a:pt x="3094" y="5507"/>
                  </a:lnTo>
                  <a:lnTo>
                    <a:pt x="3071" y="5463"/>
                  </a:lnTo>
                  <a:lnTo>
                    <a:pt x="3047" y="5422"/>
                  </a:lnTo>
                  <a:lnTo>
                    <a:pt x="3023" y="5383"/>
                  </a:lnTo>
                  <a:lnTo>
                    <a:pt x="2999" y="5346"/>
                  </a:lnTo>
                  <a:lnTo>
                    <a:pt x="2976" y="5312"/>
                  </a:lnTo>
                  <a:lnTo>
                    <a:pt x="2951" y="5281"/>
                  </a:lnTo>
                  <a:lnTo>
                    <a:pt x="2928" y="5252"/>
                  </a:lnTo>
                  <a:lnTo>
                    <a:pt x="2903" y="5226"/>
                  </a:lnTo>
                  <a:lnTo>
                    <a:pt x="2880" y="5203"/>
                  </a:lnTo>
                  <a:lnTo>
                    <a:pt x="2868" y="5192"/>
                  </a:lnTo>
                  <a:lnTo>
                    <a:pt x="2856" y="5182"/>
                  </a:lnTo>
                  <a:lnTo>
                    <a:pt x="2843" y="5174"/>
                  </a:lnTo>
                  <a:lnTo>
                    <a:pt x="2831" y="5165"/>
                  </a:lnTo>
                  <a:lnTo>
                    <a:pt x="2819" y="5158"/>
                  </a:lnTo>
                  <a:lnTo>
                    <a:pt x="2806" y="5152"/>
                  </a:lnTo>
                  <a:lnTo>
                    <a:pt x="2793" y="5146"/>
                  </a:lnTo>
                  <a:lnTo>
                    <a:pt x="2781" y="5141"/>
                  </a:lnTo>
                  <a:lnTo>
                    <a:pt x="2769" y="5137"/>
                  </a:lnTo>
                  <a:lnTo>
                    <a:pt x="2755" y="5135"/>
                  </a:lnTo>
                  <a:lnTo>
                    <a:pt x="2743" y="5132"/>
                  </a:lnTo>
                  <a:lnTo>
                    <a:pt x="2730" y="5131"/>
                  </a:lnTo>
                  <a:lnTo>
                    <a:pt x="2716" y="5131"/>
                  </a:lnTo>
                  <a:lnTo>
                    <a:pt x="2704" y="5132"/>
                  </a:lnTo>
                  <a:lnTo>
                    <a:pt x="2690" y="5133"/>
                  </a:lnTo>
                  <a:lnTo>
                    <a:pt x="2678" y="5137"/>
                  </a:lnTo>
                  <a:lnTo>
                    <a:pt x="2666" y="5141"/>
                  </a:lnTo>
                  <a:lnTo>
                    <a:pt x="2653" y="5144"/>
                  </a:lnTo>
                  <a:lnTo>
                    <a:pt x="2640" y="5150"/>
                  </a:lnTo>
                  <a:lnTo>
                    <a:pt x="2628" y="5157"/>
                  </a:lnTo>
                  <a:lnTo>
                    <a:pt x="2616" y="5165"/>
                  </a:lnTo>
                  <a:lnTo>
                    <a:pt x="2604" y="5172"/>
                  </a:lnTo>
                  <a:lnTo>
                    <a:pt x="2591" y="5182"/>
                  </a:lnTo>
                  <a:lnTo>
                    <a:pt x="2579" y="5192"/>
                  </a:lnTo>
                  <a:lnTo>
                    <a:pt x="2555" y="5215"/>
                  </a:lnTo>
                  <a:lnTo>
                    <a:pt x="2531" y="5241"/>
                  </a:lnTo>
                  <a:lnTo>
                    <a:pt x="2507" y="5269"/>
                  </a:lnTo>
                  <a:lnTo>
                    <a:pt x="2484" y="5302"/>
                  </a:lnTo>
                  <a:lnTo>
                    <a:pt x="2459" y="5336"/>
                  </a:lnTo>
                  <a:lnTo>
                    <a:pt x="2436" y="5374"/>
                  </a:lnTo>
                  <a:lnTo>
                    <a:pt x="2411" y="5415"/>
                  </a:lnTo>
                  <a:lnTo>
                    <a:pt x="2388" y="5458"/>
                  </a:lnTo>
                  <a:lnTo>
                    <a:pt x="2364" y="5503"/>
                  </a:lnTo>
                  <a:lnTo>
                    <a:pt x="2339" y="5551"/>
                  </a:lnTo>
                  <a:lnTo>
                    <a:pt x="2315" y="5601"/>
                  </a:lnTo>
                  <a:lnTo>
                    <a:pt x="2291" y="5649"/>
                  </a:lnTo>
                  <a:lnTo>
                    <a:pt x="2267" y="5694"/>
                  </a:lnTo>
                  <a:lnTo>
                    <a:pt x="2244" y="5737"/>
                  </a:lnTo>
                  <a:lnTo>
                    <a:pt x="2219" y="5778"/>
                  </a:lnTo>
                  <a:lnTo>
                    <a:pt x="2196" y="5816"/>
                  </a:lnTo>
                  <a:lnTo>
                    <a:pt x="2171" y="5851"/>
                  </a:lnTo>
                  <a:lnTo>
                    <a:pt x="2148" y="5884"/>
                  </a:lnTo>
                  <a:lnTo>
                    <a:pt x="2124" y="5912"/>
                  </a:lnTo>
                  <a:lnTo>
                    <a:pt x="2099" y="5937"/>
                  </a:lnTo>
                  <a:lnTo>
                    <a:pt x="2087" y="5950"/>
                  </a:lnTo>
                  <a:lnTo>
                    <a:pt x="2075" y="5961"/>
                  </a:lnTo>
                  <a:lnTo>
                    <a:pt x="2063" y="5970"/>
                  </a:lnTo>
                  <a:lnTo>
                    <a:pt x="2050" y="5979"/>
                  </a:lnTo>
                  <a:lnTo>
                    <a:pt x="2038" y="5988"/>
                  </a:lnTo>
                  <a:lnTo>
                    <a:pt x="2026" y="5995"/>
                  </a:lnTo>
                  <a:lnTo>
                    <a:pt x="2014" y="6001"/>
                  </a:lnTo>
                  <a:lnTo>
                    <a:pt x="2000" y="6006"/>
                  </a:lnTo>
                  <a:lnTo>
                    <a:pt x="1988" y="6010"/>
                  </a:lnTo>
                  <a:lnTo>
                    <a:pt x="1974" y="6013"/>
                  </a:lnTo>
                  <a:lnTo>
                    <a:pt x="1962" y="6016"/>
                  </a:lnTo>
                  <a:lnTo>
                    <a:pt x="1949" y="6017"/>
                  </a:lnTo>
                  <a:lnTo>
                    <a:pt x="1936" y="6017"/>
                  </a:lnTo>
                  <a:lnTo>
                    <a:pt x="1923" y="6016"/>
                  </a:lnTo>
                  <a:lnTo>
                    <a:pt x="1910" y="6013"/>
                  </a:lnTo>
                  <a:lnTo>
                    <a:pt x="1897" y="6010"/>
                  </a:lnTo>
                  <a:lnTo>
                    <a:pt x="1884" y="6006"/>
                  </a:lnTo>
                  <a:lnTo>
                    <a:pt x="1872" y="6000"/>
                  </a:lnTo>
                  <a:lnTo>
                    <a:pt x="1859" y="5994"/>
                  </a:lnTo>
                  <a:lnTo>
                    <a:pt x="1846" y="5985"/>
                  </a:lnTo>
                  <a:lnTo>
                    <a:pt x="1834" y="5977"/>
                  </a:lnTo>
                  <a:lnTo>
                    <a:pt x="1820" y="5967"/>
                  </a:lnTo>
                  <a:lnTo>
                    <a:pt x="1808" y="5956"/>
                  </a:lnTo>
                  <a:lnTo>
                    <a:pt x="1796" y="5944"/>
                  </a:lnTo>
                  <a:lnTo>
                    <a:pt x="1783" y="5931"/>
                  </a:lnTo>
                  <a:lnTo>
                    <a:pt x="1770" y="5918"/>
                  </a:lnTo>
                  <a:lnTo>
                    <a:pt x="1758" y="5903"/>
                  </a:lnTo>
                  <a:lnTo>
                    <a:pt x="1746" y="5887"/>
                  </a:lnTo>
                  <a:lnTo>
                    <a:pt x="1721" y="5854"/>
                  </a:lnTo>
                  <a:lnTo>
                    <a:pt x="1695" y="5817"/>
                  </a:lnTo>
                  <a:lnTo>
                    <a:pt x="1671" y="5778"/>
                  </a:lnTo>
                  <a:lnTo>
                    <a:pt x="1646" y="5735"/>
                  </a:lnTo>
                  <a:lnTo>
                    <a:pt x="1622" y="5689"/>
                  </a:lnTo>
                  <a:lnTo>
                    <a:pt x="1597" y="5641"/>
                  </a:lnTo>
                  <a:lnTo>
                    <a:pt x="1573" y="5591"/>
                  </a:lnTo>
                  <a:lnTo>
                    <a:pt x="1550" y="5538"/>
                  </a:lnTo>
                  <a:lnTo>
                    <a:pt x="1525" y="5487"/>
                  </a:lnTo>
                  <a:lnTo>
                    <a:pt x="1503" y="5434"/>
                  </a:lnTo>
                  <a:lnTo>
                    <a:pt x="1481" y="5383"/>
                  </a:lnTo>
                  <a:lnTo>
                    <a:pt x="1462" y="5332"/>
                  </a:lnTo>
                  <a:lnTo>
                    <a:pt x="1443" y="5280"/>
                  </a:lnTo>
                  <a:lnTo>
                    <a:pt x="1425" y="5230"/>
                  </a:lnTo>
                  <a:lnTo>
                    <a:pt x="1409" y="5181"/>
                  </a:lnTo>
                  <a:lnTo>
                    <a:pt x="1394" y="5132"/>
                  </a:lnTo>
                  <a:lnTo>
                    <a:pt x="1367" y="5040"/>
                  </a:lnTo>
                  <a:lnTo>
                    <a:pt x="1345" y="4956"/>
                  </a:lnTo>
                  <a:lnTo>
                    <a:pt x="1327" y="4882"/>
                  </a:lnTo>
                  <a:lnTo>
                    <a:pt x="1313" y="4820"/>
                  </a:lnTo>
                  <a:lnTo>
                    <a:pt x="1267" y="4596"/>
                  </a:lnTo>
                  <a:lnTo>
                    <a:pt x="1219" y="4350"/>
                  </a:lnTo>
                  <a:lnTo>
                    <a:pt x="1169" y="4084"/>
                  </a:lnTo>
                  <a:lnTo>
                    <a:pt x="1118" y="3803"/>
                  </a:lnTo>
                  <a:lnTo>
                    <a:pt x="1065" y="3508"/>
                  </a:lnTo>
                  <a:lnTo>
                    <a:pt x="1011" y="3199"/>
                  </a:lnTo>
                  <a:lnTo>
                    <a:pt x="956" y="2884"/>
                  </a:lnTo>
                  <a:lnTo>
                    <a:pt x="900" y="2561"/>
                  </a:lnTo>
                  <a:lnTo>
                    <a:pt x="845" y="2233"/>
                  </a:lnTo>
                  <a:lnTo>
                    <a:pt x="788" y="1905"/>
                  </a:lnTo>
                  <a:lnTo>
                    <a:pt x="732" y="1577"/>
                  </a:lnTo>
                  <a:lnTo>
                    <a:pt x="676" y="1252"/>
                  </a:lnTo>
                  <a:lnTo>
                    <a:pt x="621" y="935"/>
                  </a:lnTo>
                  <a:lnTo>
                    <a:pt x="566" y="625"/>
                  </a:lnTo>
                  <a:lnTo>
                    <a:pt x="513" y="327"/>
                  </a:lnTo>
                  <a:lnTo>
                    <a:pt x="460" y="43"/>
                  </a:lnTo>
                  <a:lnTo>
                    <a:pt x="458" y="34"/>
                  </a:lnTo>
                  <a:lnTo>
                    <a:pt x="454" y="26"/>
                  </a:lnTo>
                  <a:lnTo>
                    <a:pt x="449" y="18"/>
                  </a:lnTo>
                  <a:lnTo>
                    <a:pt x="443" y="12"/>
                  </a:lnTo>
                  <a:lnTo>
                    <a:pt x="436" y="7"/>
                  </a:lnTo>
                  <a:lnTo>
                    <a:pt x="427" y="3"/>
                  </a:lnTo>
                  <a:lnTo>
                    <a:pt x="419" y="1"/>
                  </a:lnTo>
                  <a:lnTo>
                    <a:pt x="410" y="0"/>
                  </a:lnTo>
                  <a:lnTo>
                    <a:pt x="400" y="1"/>
                  </a:lnTo>
                  <a:lnTo>
                    <a:pt x="391" y="4"/>
                  </a:lnTo>
                  <a:lnTo>
                    <a:pt x="382" y="7"/>
                  </a:lnTo>
                  <a:lnTo>
                    <a:pt x="375" y="14"/>
                  </a:lnTo>
                  <a:lnTo>
                    <a:pt x="369" y="21"/>
                  </a:lnTo>
                  <a:lnTo>
                    <a:pt x="364" y="28"/>
                  </a:lnTo>
                  <a:lnTo>
                    <a:pt x="360" y="38"/>
                  </a:lnTo>
                  <a:lnTo>
                    <a:pt x="359" y="47"/>
                  </a:lnTo>
                  <a:lnTo>
                    <a:pt x="348" y="230"/>
                  </a:lnTo>
                  <a:lnTo>
                    <a:pt x="339" y="424"/>
                  </a:lnTo>
                  <a:lnTo>
                    <a:pt x="331" y="625"/>
                  </a:lnTo>
                  <a:lnTo>
                    <a:pt x="323" y="835"/>
                  </a:lnTo>
                  <a:lnTo>
                    <a:pt x="310" y="1273"/>
                  </a:lnTo>
                  <a:lnTo>
                    <a:pt x="298" y="1727"/>
                  </a:lnTo>
                  <a:lnTo>
                    <a:pt x="287" y="2192"/>
                  </a:lnTo>
                  <a:lnTo>
                    <a:pt x="276" y="2657"/>
                  </a:lnTo>
                  <a:lnTo>
                    <a:pt x="263" y="3116"/>
                  </a:lnTo>
                  <a:lnTo>
                    <a:pt x="251" y="3558"/>
                  </a:lnTo>
                  <a:lnTo>
                    <a:pt x="244" y="3771"/>
                  </a:lnTo>
                  <a:lnTo>
                    <a:pt x="235" y="3977"/>
                  </a:lnTo>
                  <a:lnTo>
                    <a:pt x="227" y="4174"/>
                  </a:lnTo>
                  <a:lnTo>
                    <a:pt x="217" y="4362"/>
                  </a:lnTo>
                  <a:lnTo>
                    <a:pt x="207" y="4541"/>
                  </a:lnTo>
                  <a:lnTo>
                    <a:pt x="195" y="4709"/>
                  </a:lnTo>
                  <a:lnTo>
                    <a:pt x="182" y="4863"/>
                  </a:lnTo>
                  <a:lnTo>
                    <a:pt x="168" y="5005"/>
                  </a:lnTo>
                  <a:lnTo>
                    <a:pt x="153" y="5131"/>
                  </a:lnTo>
                  <a:lnTo>
                    <a:pt x="136" y="5243"/>
                  </a:lnTo>
                  <a:lnTo>
                    <a:pt x="118" y="5338"/>
                  </a:lnTo>
                  <a:lnTo>
                    <a:pt x="98" y="5416"/>
                  </a:lnTo>
                  <a:lnTo>
                    <a:pt x="76" y="5475"/>
                  </a:lnTo>
                  <a:lnTo>
                    <a:pt x="53" y="5515"/>
                  </a:lnTo>
                  <a:lnTo>
                    <a:pt x="27" y="5534"/>
                  </a:lnTo>
                  <a:lnTo>
                    <a:pt x="0" y="5531"/>
                  </a:lnTo>
                </a:path>
              </a:pathLst>
            </a:custGeom>
            <a:noFill/>
            <a:ln w="57150">
              <a:solidFill>
                <a:srgbClr val="94C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793" y="3566"/>
              <a:ext cx="45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793" y="709"/>
              <a:ext cx="0" cy="2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79443" y="5602282"/>
            <a:ext cx="316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679443" y="2295525"/>
            <a:ext cx="0" cy="32908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213227" y="2706682"/>
            <a:ext cx="249567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b="1" dirty="0">
                <a:cs typeface="Arial"/>
              </a:rPr>
              <a:t>Pulses propagate into the tissue</a:t>
            </a:r>
            <a:endParaRPr lang="en-US" b="1" dirty="0">
              <a:cs typeface="Arial"/>
            </a:endParaRP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b="1" dirty="0">
                <a:cs typeface="Arial"/>
              </a:rPr>
              <a:t>No thermal effect	</a:t>
            </a:r>
            <a:endParaRPr lang="en-US" b="1" dirty="0">
              <a:cs typeface="Arial"/>
            </a:endParaRPr>
          </a:p>
          <a:p>
            <a:pPr marL="223838" lvl="1" indent="-223838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b="1" dirty="0">
                <a:cs typeface="Arial"/>
              </a:rPr>
              <a:t>No micro lesions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dirty="0">
                <a:ea typeface="SimSun" charset="0"/>
                <a:cs typeface="Arial"/>
              </a:rPr>
              <a:t>	</a:t>
            </a:r>
            <a:endParaRPr lang="en-US" dirty="0">
              <a:ea typeface="SimSun" charset="0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Arial"/>
              <a:ea typeface="SimSun" charset="0"/>
              <a:cs typeface="Arial"/>
            </a:endParaRPr>
          </a:p>
        </p:txBody>
      </p:sp>
      <p:sp>
        <p:nvSpPr>
          <p:cNvPr id="26" name="Titel 1"/>
          <p:cNvSpPr>
            <a:spLocks/>
          </p:cNvSpPr>
          <p:nvPr/>
        </p:nvSpPr>
        <p:spPr bwMode="auto">
          <a:xfrm>
            <a:off x="402735" y="1558130"/>
            <a:ext cx="3910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ea typeface="SimSun" charset="0"/>
                <a:cs typeface="Arial"/>
              </a:rPr>
              <a:t>Continuous Ultrasound Wave </a:t>
            </a:r>
          </a:p>
          <a:p>
            <a:endParaRPr lang="en-US" sz="1400" dirty="0">
              <a:latin typeface="Arial"/>
              <a:ea typeface="SimSun" charset="0"/>
              <a:cs typeface="Arial"/>
            </a:endParaRPr>
          </a:p>
        </p:txBody>
      </p:sp>
      <p:sp>
        <p:nvSpPr>
          <p:cNvPr id="27" name="Titel 1"/>
          <p:cNvSpPr>
            <a:spLocks/>
          </p:cNvSpPr>
          <p:nvPr/>
        </p:nvSpPr>
        <p:spPr bwMode="auto">
          <a:xfrm>
            <a:off x="4451690" y="1577167"/>
            <a:ext cx="4038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ea typeface="SimSun" charset="0"/>
                <a:cs typeface="Arial"/>
              </a:rPr>
              <a:t>Acoustic Pressure Wave </a:t>
            </a:r>
          </a:p>
          <a:p>
            <a:endParaRPr lang="en-US" sz="1400" dirty="0">
              <a:latin typeface="Arial"/>
              <a:ea typeface="SimSu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1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Biologic Effects of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Acoustic Pressure Waves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cs typeface="Arial"/>
              </a:rPr>
              <a:t>Disruption of cell membranes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cs typeface="Arial"/>
              </a:rPr>
              <a:t>Neovascularization</a:t>
            </a:r>
          </a:p>
          <a:p>
            <a:pPr lvl="1"/>
            <a:r>
              <a:rPr lang="en-US" dirty="0">
                <a:cs typeface="Arial"/>
              </a:rPr>
              <a:t>Stimulate osteoblasts, </a:t>
            </a:r>
            <a:r>
              <a:rPr lang="en-US" dirty="0" err="1">
                <a:cs typeface="Arial"/>
              </a:rPr>
              <a:t>chondroblasts</a:t>
            </a:r>
            <a:r>
              <a:rPr lang="en-US" dirty="0">
                <a:cs typeface="Arial"/>
              </a:rPr>
              <a:t>, macrophages</a:t>
            </a:r>
            <a:endParaRPr lang="en-CA" dirty="0"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4" descr="Cavitation_0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BBB5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8" y="2011679"/>
            <a:ext cx="8091486" cy="269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Biologic Effects of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Acoustic Pressure Waves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6" t="3914" r="-11356" b="3914"/>
          <a:stretch/>
        </p:blipFill>
        <p:spPr>
          <a:xfrm>
            <a:off x="1033463" y="1470025"/>
            <a:ext cx="8110537" cy="4525963"/>
          </a:xfr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99883" y="2345765"/>
            <a:ext cx="205908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CH" sz="1600" b="1" dirty="0">
                <a:solidFill>
                  <a:schemeClr val="accent1"/>
                </a:solidFill>
                <a:latin typeface="Calibri"/>
              </a:rPr>
              <a:t>ACOUSTIC WAVES </a:t>
            </a:r>
            <a:endParaRPr lang="de-DE" sz="16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8148" y="3157647"/>
            <a:ext cx="156330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CH" sz="1600" b="1" dirty="0">
                <a:solidFill>
                  <a:schemeClr val="accent1"/>
                </a:solidFill>
                <a:latin typeface="Calibri"/>
              </a:rPr>
              <a:t>BIO-CHEMISTRY</a:t>
            </a:r>
            <a:endParaRPr lang="de-DE" sz="16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425758" y="2276170"/>
            <a:ext cx="2392795" cy="55448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2813"/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425758" y="5452615"/>
            <a:ext cx="2392795" cy="55448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2813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CJ Wang, MD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Biologic Effects of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Acoustic Pressure Waves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000" dirty="0">
                <a:cs typeface="Arial"/>
              </a:rPr>
              <a:t>Stimulation of microcirculation </a:t>
            </a:r>
            <a:r>
              <a:rPr lang="en-US" sz="2000" b="0" dirty="0">
                <a:cs typeface="Arial"/>
              </a:rPr>
              <a:t>(blood, lymph) </a:t>
            </a:r>
            <a:r>
              <a:rPr lang="en-US" sz="2000" dirty="0">
                <a:cs typeface="Arial"/>
              </a:rPr>
              <a:t>and metabolism </a:t>
            </a:r>
          </a:p>
          <a:p>
            <a:pPr lvl="2">
              <a:spcBef>
                <a:spcPts val="0"/>
              </a:spcBef>
            </a:pPr>
            <a:r>
              <a:rPr lang="en-US" b="0" dirty="0">
                <a:cs typeface="Arial"/>
              </a:rPr>
              <a:t>nitrous oxide, vasodilation, reduction of oxidative stress</a:t>
            </a:r>
          </a:p>
          <a:p>
            <a:pPr lvl="1"/>
            <a:r>
              <a:rPr lang="en-US" sz="2000" dirty="0" err="1">
                <a:cs typeface="Arial"/>
              </a:rPr>
              <a:t>Mechanotransduction</a:t>
            </a:r>
            <a:r>
              <a:rPr lang="en-US" sz="2000" dirty="0">
                <a:cs typeface="Arial"/>
              </a:rPr>
              <a:t> –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cell matrix stimulation</a:t>
            </a:r>
          </a:p>
          <a:p>
            <a:pPr lvl="1"/>
            <a:r>
              <a:rPr lang="en-US" sz="2000" dirty="0">
                <a:cs typeface="Arial"/>
              </a:rPr>
              <a:t>Increase of cell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wall permeability </a:t>
            </a:r>
          </a:p>
          <a:p>
            <a:pPr lvl="2">
              <a:spcBef>
                <a:spcPts val="0"/>
              </a:spcBef>
            </a:pPr>
            <a:r>
              <a:rPr lang="en-US" b="0" dirty="0">
                <a:cs typeface="Arial"/>
              </a:rPr>
              <a:t>Cell metabolism</a:t>
            </a:r>
          </a:p>
          <a:p>
            <a:pPr lvl="1"/>
            <a:r>
              <a:rPr lang="en-US" sz="2000" dirty="0">
                <a:cs typeface="Arial"/>
              </a:rPr>
              <a:t>Release of substance P</a:t>
            </a:r>
          </a:p>
          <a:p>
            <a:pPr lvl="2"/>
            <a:r>
              <a:rPr lang="en-US" dirty="0">
                <a:cs typeface="Arial"/>
              </a:rPr>
              <a:t>An important element in pain perception</a:t>
            </a:r>
          </a:p>
          <a:p>
            <a:pPr lvl="1"/>
            <a:r>
              <a:rPr lang="en-US" sz="2000" dirty="0">
                <a:cs typeface="Arial"/>
              </a:rPr>
              <a:t>Antibacterial and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anti-inflammatory effect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03875" y="1600200"/>
            <a:ext cx="4038600" cy="4525963"/>
          </a:xfrm>
        </p:spPr>
        <p:txBody>
          <a:bodyPr/>
          <a:lstStyle/>
          <a:p>
            <a:pPr lvl="1"/>
            <a:r>
              <a:rPr lang="en-US" sz="2000" dirty="0">
                <a:cs typeface="Arial"/>
              </a:rPr>
              <a:t>Stimulation of growth factors</a:t>
            </a:r>
          </a:p>
          <a:p>
            <a:pPr lvl="2">
              <a:spcBef>
                <a:spcPts val="0"/>
              </a:spcBef>
            </a:pPr>
            <a:r>
              <a:rPr lang="en-US" b="0" dirty="0" err="1">
                <a:cs typeface="Arial"/>
              </a:rPr>
              <a:t>neogenesis</a:t>
            </a:r>
            <a:r>
              <a:rPr lang="en-US" b="0" dirty="0">
                <a:cs typeface="Arial"/>
              </a:rPr>
              <a:t> of vessels, </a:t>
            </a:r>
            <a:br>
              <a:rPr lang="en-US" dirty="0">
                <a:cs typeface="Arial"/>
              </a:rPr>
            </a:br>
            <a:r>
              <a:rPr lang="en-US" b="0" dirty="0">
                <a:cs typeface="Arial"/>
              </a:rPr>
              <a:t>bone, collagen</a:t>
            </a:r>
          </a:p>
          <a:p>
            <a:pPr lvl="1"/>
            <a:r>
              <a:rPr lang="en-US" sz="2000" dirty="0">
                <a:cs typeface="Arial"/>
              </a:rPr>
              <a:t>Stimulation of stem cells </a:t>
            </a:r>
          </a:p>
          <a:p>
            <a:pPr lvl="2">
              <a:spcBef>
                <a:spcPts val="0"/>
              </a:spcBef>
            </a:pPr>
            <a:r>
              <a:rPr lang="en-US" b="0" dirty="0">
                <a:cs typeface="Arial"/>
              </a:rPr>
              <a:t>cell proliferation, transport and differentiation, skin rejuvenation</a:t>
            </a:r>
          </a:p>
          <a:p>
            <a:pPr lvl="1"/>
            <a:r>
              <a:rPr lang="en-US" sz="2000" dirty="0">
                <a:cs typeface="Arial"/>
              </a:rPr>
              <a:t>Analgesic effect </a:t>
            </a:r>
          </a:p>
          <a:p>
            <a:pPr lvl="2">
              <a:spcBef>
                <a:spcPts val="0"/>
              </a:spcBef>
            </a:pPr>
            <a:r>
              <a:rPr lang="en-US" b="0" dirty="0">
                <a:cs typeface="Arial"/>
              </a:rPr>
              <a:t>inhibition of nociceptive </a:t>
            </a:r>
            <a:r>
              <a:rPr lang="en-US" b="0" dirty="0" err="1">
                <a:cs typeface="Arial"/>
              </a:rPr>
              <a:t>fibres</a:t>
            </a:r>
            <a:r>
              <a:rPr lang="en-US" b="0" dirty="0">
                <a:cs typeface="Arial"/>
              </a:rPr>
              <a:t> – gate </a:t>
            </a:r>
            <a:r>
              <a:rPr lang="de-CH" b="0" dirty="0" err="1">
                <a:cs typeface="Arial"/>
              </a:rPr>
              <a:t>mechanism</a:t>
            </a:r>
            <a:r>
              <a:rPr lang="de-CH" b="0" dirty="0">
                <a:cs typeface="Arial"/>
              </a:rPr>
              <a:t>, </a:t>
            </a:r>
            <a:r>
              <a:rPr lang="de-CH" b="0" dirty="0" err="1">
                <a:cs typeface="Arial"/>
              </a:rPr>
              <a:t>endorfines</a:t>
            </a:r>
            <a:r>
              <a:rPr lang="de-CH" b="0" dirty="0">
                <a:cs typeface="Arial"/>
              </a:rPr>
              <a:t> </a:t>
            </a:r>
            <a:r>
              <a:rPr lang="de-CH" b="0" dirty="0" err="1">
                <a:cs typeface="Arial"/>
              </a:rPr>
              <a:t>and</a:t>
            </a:r>
            <a:r>
              <a:rPr lang="de-CH" b="0" dirty="0">
                <a:cs typeface="Arial"/>
              </a:rPr>
              <a:t> </a:t>
            </a:r>
            <a:r>
              <a:rPr lang="de-CH" b="0" dirty="0" err="1">
                <a:cs typeface="Arial"/>
              </a:rPr>
              <a:t>serotonine</a:t>
            </a:r>
            <a:r>
              <a:rPr lang="de-CH" b="0" dirty="0">
                <a:cs typeface="Arial"/>
              </a:rPr>
              <a:t> </a:t>
            </a:r>
            <a:r>
              <a:rPr lang="de-CH" b="0" dirty="0" err="1">
                <a:cs typeface="Arial"/>
              </a:rPr>
              <a:t>release</a:t>
            </a:r>
            <a:r>
              <a:rPr lang="de-CH" b="0" dirty="0">
                <a:cs typeface="Arial"/>
              </a:rPr>
              <a:t>, </a:t>
            </a:r>
            <a:r>
              <a:rPr lang="en-US" b="0" dirty="0">
                <a:cs typeface="Arial"/>
              </a:rPr>
              <a:t>acceleration </a:t>
            </a:r>
            <a:br>
              <a:rPr lang="en-US" b="0" dirty="0">
                <a:cs typeface="Arial"/>
              </a:rPr>
            </a:br>
            <a:r>
              <a:rPr lang="en-US" b="0" dirty="0">
                <a:cs typeface="Arial"/>
              </a:rPr>
              <a:t>of substance P washout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2" y="1935238"/>
            <a:ext cx="8672998" cy="3833737"/>
          </a:xfrm>
        </p:spPr>
        <p:txBody>
          <a:bodyPr/>
          <a:lstStyle/>
          <a:p>
            <a:r>
              <a:rPr lang="en-US" sz="6600">
                <a:latin typeface="Arial"/>
                <a:cs typeface="Arial"/>
              </a:rPr>
              <a:t>CLINICAL EVIDENCE</a:t>
            </a:r>
            <a:endParaRPr lang="en-US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>
                <a:cs typeface="Arial"/>
              </a:rPr>
              <a:t>CuraMedix is the leading US distributor of STORZ Medical’s      EPAT devices and has been affiliated with the company      since 2007.</a:t>
            </a:r>
          </a:p>
          <a:p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Storz Medical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5" y="3142149"/>
            <a:ext cx="6822888" cy="1284310"/>
          </a:xfrm>
          <a:prstGeom prst="rect">
            <a:avLst/>
          </a:prstGeom>
        </p:spPr>
      </p:pic>
      <p:pic>
        <p:nvPicPr>
          <p:cNvPr id="4" name="Picture 3" descr="CuraMedix-silver-eps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9" y="4861861"/>
            <a:ext cx="6362700" cy="952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CuraMedix</a:t>
            </a:r>
            <a:r>
              <a:rPr lang="en-US" dirty="0"/>
              <a:t> and </a:t>
            </a:r>
            <a:r>
              <a:rPr lang="en-US" dirty="0" err="1"/>
              <a:t>Storz</a:t>
            </a:r>
            <a:r>
              <a:rPr lang="en-US" dirty="0"/>
              <a:t> Medical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412" y="4512235"/>
            <a:ext cx="7395882" cy="0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CLINICAL EVIDENCE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31302" y="2260601"/>
            <a:ext cx="8111173" cy="2508250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Extracorporeal Shock Wave Therapy for the Treatment of Chronic Plantar Fasciitis: Indications, Protocol, Intermediate Results, and a Comparison of Results to Fasciotomy</a:t>
            </a:r>
          </a:p>
          <a:p>
            <a:endParaRPr lang="en-US" sz="2000" i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Weil LS Jr, </a:t>
            </a:r>
            <a:r>
              <a:rPr lang="en-US" sz="2000" dirty="0" err="1">
                <a:solidFill>
                  <a:schemeClr val="tx1"/>
                </a:solidFill>
              </a:rPr>
              <a:t>Roukis</a:t>
            </a:r>
            <a:r>
              <a:rPr lang="en-US" sz="2000" dirty="0">
                <a:solidFill>
                  <a:schemeClr val="tx1"/>
                </a:solidFill>
              </a:rPr>
              <a:t> TS, Weil LS, </a:t>
            </a:r>
            <a:r>
              <a:rPr lang="en-US" sz="2000" dirty="0" err="1">
                <a:solidFill>
                  <a:schemeClr val="tx1"/>
                </a:solidFill>
              </a:rPr>
              <a:t>Borrelli</a:t>
            </a:r>
            <a:r>
              <a:rPr lang="en-US" sz="2000" dirty="0">
                <a:solidFill>
                  <a:schemeClr val="tx1"/>
                </a:solidFill>
              </a:rPr>
              <a:t> AH</a:t>
            </a:r>
            <a:endParaRPr lang="en-US" sz="2000" i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302" y="1600200"/>
            <a:ext cx="7161698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chemeClr val="bg2"/>
                </a:solidFill>
              </a:defRPr>
            </a:lvl1pPr>
            <a:lvl2pPr marL="227013" indent="-227013">
              <a:spcBef>
                <a:spcPct val="20000"/>
              </a:spcBef>
              <a:buFont typeface="Arial"/>
              <a:buChar char="•"/>
              <a:defRPr sz="2400" b="1"/>
            </a:lvl2pPr>
            <a:lvl3pPr marL="454025" indent="-227013">
              <a:spcBef>
                <a:spcPct val="20000"/>
              </a:spcBef>
              <a:buFont typeface="Lucida Grande"/>
              <a:buChar char="-"/>
              <a:defRPr i="1">
                <a:solidFill>
                  <a:schemeClr val="tx2"/>
                </a:solidFill>
              </a:defRPr>
            </a:lvl3pPr>
            <a:lvl4pPr marL="681038" indent="-227013">
              <a:spcBef>
                <a:spcPct val="20000"/>
              </a:spcBef>
              <a:buFont typeface="Arial"/>
              <a:buChar char="–"/>
              <a:defRPr sz="1600" i="1">
                <a:solidFill>
                  <a:srgbClr val="77787A"/>
                </a:solidFill>
              </a:defRPr>
            </a:lvl4pPr>
            <a:lvl5pPr marL="909638" indent="-228600">
              <a:spcBef>
                <a:spcPct val="20000"/>
              </a:spcBef>
              <a:buFont typeface="Lucida Grande"/>
              <a:buChar char="-"/>
              <a:defRPr sz="1600" i="1">
                <a:solidFill>
                  <a:srgbClr val="77787A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JOURNAL OF FOOT AND ANKLE SURGERY-2002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AC2FE-376F-D941-AAAB-C7CE4402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81" y="329141"/>
            <a:ext cx="2733990" cy="10163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9A0AF-7022-8743-B9C1-660A3B5D50C4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5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CLINICAL EVIDENCE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31302" y="2260601"/>
            <a:ext cx="8111173" cy="2209799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Extracorporeal Pulsed Activated Therapy (“EPAT” sound wave) for Achilles Tendinopathy: A Prospective Study </a:t>
            </a:r>
          </a:p>
          <a:p>
            <a:endParaRPr lang="en-US" dirty="0">
              <a:solidFill>
                <a:schemeClr val="tx1"/>
              </a:solidFill>
              <a:hlinkClick r:id="rId2" invalidUrl="http://www.ncbi.nlm.nih.gov/pubmed/?term=Saxena A[Author]&amp;cauthor=true&amp;cauthor_uid=21406328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Saxena A, Ramdath S Jr, O'Halloran P,                                                      </a:t>
            </a:r>
            <a:r>
              <a:rPr lang="en-US" sz="2000" dirty="0" err="1">
                <a:solidFill>
                  <a:schemeClr val="tx1"/>
                </a:solidFill>
              </a:rPr>
              <a:t>Gerdesmeyer</a:t>
            </a:r>
            <a:r>
              <a:rPr lang="en-US" sz="2000" dirty="0">
                <a:solidFill>
                  <a:schemeClr val="tx1"/>
                </a:solidFill>
              </a:rPr>
              <a:t> L, Gollwitzer 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92E69-BDE2-9C43-9995-6B040E6DCAD4}"/>
              </a:ext>
            </a:extLst>
          </p:cNvPr>
          <p:cNvSpPr txBox="1"/>
          <p:nvPr/>
        </p:nvSpPr>
        <p:spPr>
          <a:xfrm>
            <a:off x="331302" y="1600200"/>
            <a:ext cx="7161698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chemeClr val="bg2"/>
                </a:solidFill>
              </a:defRPr>
            </a:lvl1pPr>
            <a:lvl2pPr marL="227013" indent="-227013">
              <a:spcBef>
                <a:spcPct val="20000"/>
              </a:spcBef>
              <a:buFont typeface="Arial"/>
              <a:buChar char="•"/>
              <a:defRPr sz="2400" b="1"/>
            </a:lvl2pPr>
            <a:lvl3pPr marL="454025" indent="-227013">
              <a:spcBef>
                <a:spcPct val="20000"/>
              </a:spcBef>
              <a:buFont typeface="Lucida Grande"/>
              <a:buChar char="-"/>
              <a:defRPr i="1">
                <a:solidFill>
                  <a:schemeClr val="tx2"/>
                </a:solidFill>
              </a:defRPr>
            </a:lvl3pPr>
            <a:lvl4pPr marL="681038" indent="-227013">
              <a:spcBef>
                <a:spcPct val="20000"/>
              </a:spcBef>
              <a:buFont typeface="Arial"/>
              <a:buChar char="–"/>
              <a:defRPr sz="1600" i="1">
                <a:solidFill>
                  <a:srgbClr val="77787A"/>
                </a:solidFill>
              </a:defRPr>
            </a:lvl4pPr>
            <a:lvl5pPr marL="909638" indent="-228600">
              <a:spcBef>
                <a:spcPct val="20000"/>
              </a:spcBef>
              <a:buFont typeface="Lucida Grande"/>
              <a:buChar char="-"/>
              <a:defRPr sz="1600" i="1">
                <a:solidFill>
                  <a:srgbClr val="77787A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JOURNAL OF FOOT AND ANKLE SURGERY-2002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FE8297-B1C7-9348-AD98-471C5B97DD64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A2EE9-0108-AF43-934A-BDF61860A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81" y="329141"/>
            <a:ext cx="2733990" cy="10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CLINICAL EVIDENCE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31302" y="2260601"/>
            <a:ext cx="8111173" cy="4525963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Radial Extracorporeal Shock Wave Therapy is Safe and Effective in the Treatment of Chronic Recalcitrant Plantar Fasciitis: Results of a Confirmatory Randomized Placebo-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Controlled Multicenter Study </a:t>
            </a:r>
          </a:p>
          <a:p>
            <a:endParaRPr lang="en-US" i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err="1">
                <a:solidFill>
                  <a:schemeClr val="tx2"/>
                </a:solidFill>
              </a:rPr>
              <a:t>Gerdesmeyer</a:t>
            </a:r>
            <a:r>
              <a:rPr lang="en-US" sz="2000" dirty="0">
                <a:solidFill>
                  <a:schemeClr val="tx2"/>
                </a:solidFill>
              </a:rPr>
              <a:t> L, Frey C, Vester J, Maier M,                                                          	Weil L Jr, Weil L Sr, Russlies M, Stienstra J,                                                               	</a:t>
            </a:r>
            <a:r>
              <a:rPr lang="en-US" sz="2000" dirty="0" err="1">
                <a:solidFill>
                  <a:schemeClr val="tx2"/>
                </a:solidFill>
              </a:rPr>
              <a:t>Scurran</a:t>
            </a:r>
            <a:r>
              <a:rPr lang="en-US" sz="2000" dirty="0">
                <a:solidFill>
                  <a:schemeClr val="tx2"/>
                </a:solidFill>
              </a:rPr>
              <a:t> B, Fedder K, Diehl P, Lohrer H,                                                                  	</a:t>
            </a:r>
            <a:r>
              <a:rPr lang="en-US" sz="2000" dirty="0" err="1">
                <a:solidFill>
                  <a:schemeClr val="tx2"/>
                </a:solidFill>
              </a:rPr>
              <a:t>Henne</a:t>
            </a:r>
            <a:r>
              <a:rPr lang="en-US" sz="2000" dirty="0">
                <a:solidFill>
                  <a:schemeClr val="tx2"/>
                </a:solidFill>
              </a:rPr>
              <a:t> M, Gollwitzer 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7"/>
          <a:stretch/>
        </p:blipFill>
        <p:spPr>
          <a:xfrm>
            <a:off x="5828257" y="329141"/>
            <a:ext cx="2307914" cy="1169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4312DE-5CFD-B844-B826-FA1BDB4D1117}"/>
              </a:ext>
            </a:extLst>
          </p:cNvPr>
          <p:cNvSpPr txBox="1"/>
          <p:nvPr/>
        </p:nvSpPr>
        <p:spPr>
          <a:xfrm>
            <a:off x="331302" y="1600200"/>
            <a:ext cx="7161698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chemeClr val="bg2"/>
                </a:solidFill>
              </a:defRPr>
            </a:lvl1pPr>
            <a:lvl2pPr marL="227013" indent="-227013">
              <a:spcBef>
                <a:spcPct val="20000"/>
              </a:spcBef>
              <a:buFont typeface="Arial"/>
              <a:buChar char="•"/>
              <a:defRPr sz="2400" b="1"/>
            </a:lvl2pPr>
            <a:lvl3pPr marL="454025" indent="-227013">
              <a:spcBef>
                <a:spcPct val="20000"/>
              </a:spcBef>
              <a:buFont typeface="Lucida Grande"/>
              <a:buChar char="-"/>
              <a:defRPr i="1">
                <a:solidFill>
                  <a:schemeClr val="tx2"/>
                </a:solidFill>
              </a:defRPr>
            </a:lvl3pPr>
            <a:lvl4pPr marL="681038" indent="-227013">
              <a:spcBef>
                <a:spcPct val="20000"/>
              </a:spcBef>
              <a:buFont typeface="Arial"/>
              <a:buChar char="–"/>
              <a:defRPr sz="1600" i="1">
                <a:solidFill>
                  <a:srgbClr val="77787A"/>
                </a:solidFill>
              </a:defRPr>
            </a:lvl4pPr>
            <a:lvl5pPr marL="909638" indent="-228600">
              <a:spcBef>
                <a:spcPct val="20000"/>
              </a:spcBef>
              <a:buFont typeface="Lucida Grande"/>
              <a:buChar char="-"/>
              <a:defRPr sz="1600" i="1">
                <a:solidFill>
                  <a:srgbClr val="77787A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AMERICAN JOURNAL OF SPORTS MEDICINE-2008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D26F9-68A3-1946-83C8-B8B5BFD954A8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17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2" y="1935238"/>
            <a:ext cx="8672998" cy="3833737"/>
          </a:xfrm>
        </p:spPr>
        <p:txBody>
          <a:bodyPr/>
          <a:lstStyle/>
          <a:p>
            <a:r>
              <a:rPr lang="en-US" sz="6600" dirty="0">
                <a:latin typeface="Arial"/>
                <a:cs typeface="Arial"/>
              </a:rPr>
              <a:t>EPAT Procedure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17630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The procedure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1302" y="1600200"/>
            <a:ext cx="8111173" cy="4525963"/>
          </a:xfrm>
        </p:spPr>
        <p:txBody>
          <a:bodyPr/>
          <a:lstStyle/>
          <a:p>
            <a:r>
              <a:rPr lang="en-US" dirty="0">
                <a:cs typeface="Arial"/>
              </a:rPr>
              <a:t>PATIENT EXPECTATIONS</a:t>
            </a:r>
          </a:p>
          <a:p>
            <a:pPr lvl="1">
              <a:spcBef>
                <a:spcPts val="900"/>
              </a:spcBef>
            </a:pPr>
            <a:r>
              <a:rPr lang="en-US" sz="2000" b="0" dirty="0">
                <a:cs typeface="Arial"/>
              </a:rPr>
              <a:t>Includes a minimum of </a:t>
            </a:r>
            <a:r>
              <a:rPr lang="en-US" sz="2000" dirty="0">
                <a:cs typeface="Arial"/>
              </a:rPr>
              <a:t>3-5 treatments </a:t>
            </a:r>
            <a:r>
              <a:rPr lang="en-US" sz="2000" b="0" dirty="0">
                <a:cs typeface="Arial"/>
              </a:rPr>
              <a:t>at intervals of </a:t>
            </a:r>
            <a:r>
              <a:rPr lang="en-US" sz="2000" dirty="0">
                <a:cs typeface="Arial"/>
              </a:rPr>
              <a:t>once per week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cs typeface="Arial"/>
              </a:rPr>
              <a:t>More chronic conditions may require more sessions</a:t>
            </a:r>
          </a:p>
          <a:p>
            <a:pPr lvl="1">
              <a:spcBef>
                <a:spcPts val="900"/>
              </a:spcBef>
            </a:pPr>
            <a:r>
              <a:rPr lang="en-US" sz="2000" b="0" dirty="0">
                <a:cs typeface="Arial"/>
              </a:rPr>
              <a:t>Takes about </a:t>
            </a:r>
            <a:r>
              <a:rPr lang="en-US" sz="2000" dirty="0">
                <a:cs typeface="Arial"/>
              </a:rPr>
              <a:t>5-10 minutes</a:t>
            </a:r>
          </a:p>
          <a:p>
            <a:pPr lvl="1">
              <a:spcBef>
                <a:spcPts val="900"/>
              </a:spcBef>
            </a:pPr>
            <a:r>
              <a:rPr lang="en-US" sz="2000" b="0" dirty="0">
                <a:cs typeface="Arial"/>
              </a:rPr>
              <a:t>Paid for by the patient up front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cs typeface="Arial"/>
              </a:rPr>
              <a:t>This helps with patient compliance and treatment success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cs typeface="Arial"/>
              </a:rPr>
              <a:t>$450-$750 </a:t>
            </a:r>
            <a:r>
              <a:rPr lang="en-US" sz="2000" b="0" dirty="0">
                <a:cs typeface="Arial"/>
              </a:rPr>
              <a:t>for a series of </a:t>
            </a:r>
            <a:r>
              <a:rPr lang="en-US" sz="2000" dirty="0">
                <a:cs typeface="Arial"/>
              </a:rPr>
              <a:t>3-5 treatments</a:t>
            </a:r>
          </a:p>
          <a:p>
            <a:pPr lvl="1">
              <a:spcBef>
                <a:spcPts val="900"/>
              </a:spcBef>
            </a:pPr>
            <a:r>
              <a:rPr lang="en-US" sz="2000" b="0" dirty="0">
                <a:cs typeface="Arial"/>
              </a:rPr>
              <a:t>Performed by a medical professional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cs typeface="Arial"/>
              </a:rPr>
              <a:t>Physician’s diagnosis and response to patient plays an important role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789180" cy="365125"/>
          </a:xfrm>
        </p:spPr>
        <p:txBody>
          <a:bodyPr/>
          <a:lstStyle/>
          <a:p>
            <a:fld id="{A7EAEA66-4284-7F47-9EFC-7C0B0A6DCC98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Contraindications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31302" y="2508092"/>
            <a:ext cx="8111173" cy="3737134"/>
          </a:xfrm>
        </p:spPr>
        <p:txBody>
          <a:bodyPr/>
          <a:lstStyle/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Coagulation disorders (hemophilia)</a:t>
            </a:r>
          </a:p>
          <a:p>
            <a:pPr marL="454025" lvl="2" indent="-227013">
              <a:spcBef>
                <a:spcPts val="0"/>
              </a:spcBef>
              <a:spcAft>
                <a:spcPts val="900"/>
              </a:spcAft>
              <a:buFont typeface="Lucida Grande"/>
              <a:buChar char="-"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Use of anticoagulants, especially </a:t>
            </a:r>
            <a:r>
              <a:rPr lang="en-US" sz="2000" dirty="0" err="1">
                <a:solidFill>
                  <a:schemeClr val="tx2"/>
                </a:solidFill>
                <a:cs typeface="Arial"/>
              </a:rPr>
              <a:t>Marcumar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Thrombosis</a:t>
            </a:r>
          </a:p>
          <a:p>
            <a:pPr marL="454025" lvl="2" indent="-227013">
              <a:spcBef>
                <a:spcPts val="0"/>
              </a:spcBef>
              <a:spcAft>
                <a:spcPts val="900"/>
              </a:spcAft>
              <a:buFont typeface="Lucida Grande"/>
              <a:buChar char="-"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Tumor diseases, carcinoma patients 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Pregnancy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Cortisone therapy up to 4-6 weeks before first EPAT treatment</a:t>
            </a:r>
          </a:p>
          <a:p>
            <a:pPr marL="0" lvl="1"/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000" b="0" i="1" dirty="0">
                <a:solidFill>
                  <a:schemeClr val="tx1"/>
                </a:solidFill>
              </a:rPr>
              <a:t>Note: Generally speaking, acoustic pressure must not be applied to target areas located above air-filled tissue (lungs), nor to large nerves, vessels, the spinal column or head</a:t>
            </a:r>
            <a:r>
              <a:rPr lang="en-US" sz="1800" b="0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A66-4284-7F47-9EFC-7C0B0A6DCC9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0A28F-1DA0-B442-B43D-C259EF51AE3B}"/>
              </a:ext>
            </a:extLst>
          </p:cNvPr>
          <p:cNvSpPr txBox="1"/>
          <p:nvPr/>
        </p:nvSpPr>
        <p:spPr>
          <a:xfrm>
            <a:off x="331302" y="1600200"/>
            <a:ext cx="7161698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chemeClr val="bg2"/>
                </a:solidFill>
              </a:defRPr>
            </a:lvl1pPr>
            <a:lvl2pPr marL="227013" indent="-227013">
              <a:spcBef>
                <a:spcPct val="20000"/>
              </a:spcBef>
              <a:buFont typeface="Arial"/>
              <a:buChar char="•"/>
              <a:defRPr sz="2400" b="1"/>
            </a:lvl2pPr>
            <a:lvl3pPr marL="454025" indent="-227013">
              <a:spcBef>
                <a:spcPct val="20000"/>
              </a:spcBef>
              <a:buFont typeface="Lucida Grande"/>
              <a:buChar char="-"/>
              <a:defRPr i="1">
                <a:solidFill>
                  <a:schemeClr val="tx2"/>
                </a:solidFill>
              </a:defRPr>
            </a:lvl3pPr>
            <a:lvl4pPr marL="681038" indent="-227013">
              <a:spcBef>
                <a:spcPct val="20000"/>
              </a:spcBef>
              <a:buFont typeface="Arial"/>
              <a:buChar char="–"/>
              <a:defRPr sz="1600" i="1">
                <a:solidFill>
                  <a:srgbClr val="77787A"/>
                </a:solidFill>
              </a:defRPr>
            </a:lvl4pPr>
            <a:lvl5pPr marL="909638" indent="-228600">
              <a:spcBef>
                <a:spcPct val="20000"/>
              </a:spcBef>
              <a:buFont typeface="Lucida Grande"/>
              <a:buChar char="-"/>
              <a:defRPr sz="1600" i="1">
                <a:solidFill>
                  <a:srgbClr val="77787A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SHOCK WAVE TREATMENT SHOULD NOT BE USED IN THE FOLLOWING CASES: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F48A54-7D8C-FE44-BB4A-EF17A5B74FD8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55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Possible Side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31302" y="2508092"/>
            <a:ext cx="8111173" cy="4525963"/>
          </a:xfrm>
        </p:spPr>
        <p:txBody>
          <a:bodyPr/>
          <a:lstStyle/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Swelling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Reddening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Hematomas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Petechiae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Pain</a:t>
            </a:r>
          </a:p>
          <a:p>
            <a:pPr marL="227013" lvl="1" indent="-227013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Skin lesions in case of previous cortisone therapy</a:t>
            </a:r>
          </a:p>
          <a:p>
            <a:pPr marL="0" lvl="1"/>
            <a:endParaRPr lang="en-US" sz="2000" b="0" i="1" dirty="0">
              <a:solidFill>
                <a:schemeClr val="tx1"/>
              </a:solidFill>
            </a:endParaRPr>
          </a:p>
          <a:p>
            <a:r>
              <a:rPr lang="en-US" sz="2000" b="0" i="1" dirty="0">
                <a:solidFill>
                  <a:schemeClr val="tx1"/>
                </a:solidFill>
              </a:rPr>
              <a:t>Note: Side effects generally abate after 2 to 5 days. Make sure they have disappeared before starting the next treatment session.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19657-60D3-9944-A1C4-21D10A248D54}"/>
              </a:ext>
            </a:extLst>
          </p:cNvPr>
          <p:cNvSpPr txBox="1"/>
          <p:nvPr/>
        </p:nvSpPr>
        <p:spPr>
          <a:xfrm>
            <a:off x="331302" y="1600200"/>
            <a:ext cx="7161698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chemeClr val="bg2"/>
                </a:solidFill>
              </a:defRPr>
            </a:lvl1pPr>
            <a:lvl2pPr marL="227013" indent="-227013">
              <a:spcBef>
                <a:spcPct val="20000"/>
              </a:spcBef>
              <a:buFont typeface="Arial"/>
              <a:buChar char="•"/>
              <a:defRPr sz="2400" b="1"/>
            </a:lvl2pPr>
            <a:lvl3pPr marL="454025" indent="-227013">
              <a:spcBef>
                <a:spcPct val="20000"/>
              </a:spcBef>
              <a:buFont typeface="Lucida Grande"/>
              <a:buChar char="-"/>
              <a:defRPr i="1">
                <a:solidFill>
                  <a:schemeClr val="tx2"/>
                </a:solidFill>
              </a:defRPr>
            </a:lvl3pPr>
            <a:lvl4pPr marL="681038" indent="-227013">
              <a:spcBef>
                <a:spcPct val="20000"/>
              </a:spcBef>
              <a:buFont typeface="Arial"/>
              <a:buChar char="–"/>
              <a:defRPr sz="1600" i="1">
                <a:solidFill>
                  <a:srgbClr val="77787A"/>
                </a:solidFill>
              </a:defRPr>
            </a:lvl4pPr>
            <a:lvl5pPr marL="909638" indent="-228600">
              <a:spcBef>
                <a:spcPct val="20000"/>
              </a:spcBef>
              <a:buFont typeface="Lucida Grande"/>
              <a:buChar char="-"/>
              <a:defRPr sz="1600" i="1">
                <a:solidFill>
                  <a:srgbClr val="77787A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PATIENTS MAY EXPERIENCE: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4554E-E39D-6749-8DBC-2D96E2FA2D17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1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Box 17"/>
          <p:cNvSpPr txBox="1">
            <a:spLocks noChangeArrowheads="1"/>
          </p:cNvSpPr>
          <p:nvPr/>
        </p:nvSpPr>
        <p:spPr bwMode="auto">
          <a:xfrm>
            <a:off x="2643188" y="5092700"/>
            <a:ext cx="3300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 dirty="0">
              <a:latin typeface="Calibri"/>
            </a:endParaRPr>
          </a:p>
          <a:p>
            <a:pPr eaLnBrk="1" hangingPunct="1"/>
            <a:endParaRPr lang="en-US" sz="1200" dirty="0">
              <a:latin typeface="Calibri"/>
            </a:endParaRPr>
          </a:p>
          <a:p>
            <a:pPr eaLnBrk="1" hangingPunct="1"/>
            <a:endParaRPr lang="en-US" sz="1200" dirty="0">
              <a:latin typeface="Calibri"/>
            </a:endParaRPr>
          </a:p>
          <a:p>
            <a:pPr eaLnBrk="1" hangingPunct="1"/>
            <a:endParaRPr lang="en-US" sz="1200" dirty="0">
              <a:latin typeface="Calibri"/>
            </a:endParaRPr>
          </a:p>
          <a:p>
            <a:pPr eaLnBrk="1" hangingPunct="1"/>
            <a:endParaRPr lang="en-US" sz="1200" dirty="0">
              <a:latin typeface="Calibri"/>
            </a:endParaRPr>
          </a:p>
          <a:p>
            <a:pPr eaLnBrk="1" hangingPunct="1"/>
            <a:endParaRPr lang="en-US" sz="1200" dirty="0"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Technology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79650" algn="r"/>
              </a:tabLst>
            </a:pPr>
            <a:r>
              <a:rPr lang="en-US" sz="2000" dirty="0"/>
              <a:t>RADIAL  </a:t>
            </a:r>
          </a:p>
          <a:p>
            <a:pPr>
              <a:tabLst>
                <a:tab pos="2279650" algn="r"/>
              </a:tabLst>
            </a:pPr>
            <a:r>
              <a:rPr lang="en-US" sz="2000" dirty="0">
                <a:solidFill>
                  <a:schemeClr val="tx1"/>
                </a:solidFill>
              </a:rPr>
              <a:t>Frequency 		1 – 21 Hz</a:t>
            </a:r>
          </a:p>
          <a:p>
            <a:pPr>
              <a:tabLst>
                <a:tab pos="2279650" algn="r"/>
              </a:tabLst>
            </a:pPr>
            <a:r>
              <a:rPr lang="en-US" sz="2000" dirty="0">
                <a:solidFill>
                  <a:schemeClr val="tx1"/>
                </a:solidFill>
              </a:rPr>
              <a:t>Energy		0.3 – 5 bar</a:t>
            </a:r>
          </a:p>
          <a:p>
            <a:pPr>
              <a:tabLst>
                <a:tab pos="2279650" algn="r"/>
              </a:tabLst>
            </a:pPr>
            <a:r>
              <a:rPr lang="en-US" sz="2000" dirty="0">
                <a:solidFill>
                  <a:schemeClr val="tx1"/>
                </a:solidFill>
              </a:rPr>
              <a:t>Energy (D-ACTOR®)		0.16-0.63 </a:t>
            </a:r>
            <a:r>
              <a:rPr lang="en-US" sz="2000" dirty="0" err="1">
                <a:solidFill>
                  <a:schemeClr val="tx1"/>
                </a:solidFill>
              </a:rPr>
              <a:t>mJ</a:t>
            </a:r>
            <a:r>
              <a:rPr lang="en-US" sz="2000" dirty="0">
                <a:solidFill>
                  <a:schemeClr val="tx1"/>
                </a:solidFill>
              </a:rPr>
              <a:t>/mm²</a:t>
            </a:r>
          </a:p>
          <a:p>
            <a:pPr>
              <a:tabLst>
                <a:tab pos="2279650" algn="r"/>
              </a:tabLst>
            </a:pPr>
            <a:r>
              <a:rPr lang="en-US" sz="2000" dirty="0">
                <a:solidFill>
                  <a:schemeClr val="tx1"/>
                </a:solidFill>
              </a:rPr>
              <a:t>Penetration depth		0-60 mm	  </a:t>
            </a:r>
          </a:p>
          <a:p>
            <a:pPr>
              <a:tabLst>
                <a:tab pos="2279650" algn="r"/>
              </a:tabLst>
            </a:pPr>
            <a:r>
              <a:rPr lang="en-US" sz="2000" dirty="0">
                <a:solidFill>
                  <a:schemeClr val="tx1"/>
                </a:solidFill>
              </a:rPr>
              <a:t>Pulse transmitters		multiple</a:t>
            </a:r>
          </a:p>
        </p:txBody>
      </p:sp>
      <p:pic>
        <p:nvPicPr>
          <p:cNvPr id="11" name="Picture 2" descr="K:\gemeinsame Dateien\Bilderdatenbank\DUOLITH SD1 ultra Hauptbroschüre\300 dpi\012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4610"/>
          <a:stretch/>
        </p:blipFill>
        <p:spPr bwMode="auto">
          <a:xfrm>
            <a:off x="0" y="1605974"/>
            <a:ext cx="3011714" cy="2365207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7876901-2852-DC41-BADB-262B3168141A}"/>
              </a:ext>
            </a:extLst>
          </p:cNvPr>
          <p:cNvGrpSpPr/>
          <p:nvPr/>
        </p:nvGrpSpPr>
        <p:grpSpPr>
          <a:xfrm>
            <a:off x="237892" y="4435751"/>
            <a:ext cx="2164274" cy="526498"/>
            <a:chOff x="3718" y="1368021"/>
            <a:chExt cx="2164274" cy="526498"/>
          </a:xfrm>
        </p:grpSpPr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79E34775-168C-B544-B9DE-49CE10D91FC4}"/>
                </a:ext>
              </a:extLst>
            </p:cNvPr>
            <p:cNvSpPr/>
            <p:nvPr/>
          </p:nvSpPr>
          <p:spPr>
            <a:xfrm>
              <a:off x="3718" y="1368021"/>
              <a:ext cx="2164274" cy="526498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>
              <a:extLst>
                <a:ext uri="{FF2B5EF4-FFF2-40B4-BE49-F238E27FC236}">
                  <a16:creationId xmlns:a16="http://schemas.microsoft.com/office/drawing/2014/main" id="{F0CA4F78-ECF9-1C42-83AE-662BDF4A6A95}"/>
                </a:ext>
              </a:extLst>
            </p:cNvPr>
            <p:cNvSpPr txBox="1"/>
            <p:nvPr/>
          </p:nvSpPr>
          <p:spPr>
            <a:xfrm>
              <a:off x="266967" y="1368021"/>
              <a:ext cx="1637776" cy="52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itchFamily="34" charset="0"/>
                </a:rPr>
                <a:t>Radial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1DDBDF-E1E7-4B41-A775-6D5AAD7A4209}"/>
              </a:ext>
            </a:extLst>
          </p:cNvPr>
          <p:cNvGrpSpPr/>
          <p:nvPr/>
        </p:nvGrpSpPr>
        <p:grpSpPr>
          <a:xfrm>
            <a:off x="2185739" y="4435751"/>
            <a:ext cx="2164274" cy="526498"/>
            <a:chOff x="1951565" y="1368021"/>
            <a:chExt cx="2164274" cy="526498"/>
          </a:xfrm>
        </p:grpSpPr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42524FB9-E4B7-834C-89D0-9DDA336391CB}"/>
                </a:ext>
              </a:extLst>
            </p:cNvPr>
            <p:cNvSpPr/>
            <p:nvPr/>
          </p:nvSpPr>
          <p:spPr>
            <a:xfrm>
              <a:off x="1951565" y="1368021"/>
              <a:ext cx="2164274" cy="526498"/>
            </a:xfrm>
            <a:prstGeom prst="chevron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6">
              <a:extLst>
                <a:ext uri="{FF2B5EF4-FFF2-40B4-BE49-F238E27FC236}">
                  <a16:creationId xmlns:a16="http://schemas.microsoft.com/office/drawing/2014/main" id="{3716D03B-7CF2-8E47-A9CB-075EA233C8A8}"/>
                </a:ext>
              </a:extLst>
            </p:cNvPr>
            <p:cNvSpPr txBox="1"/>
            <p:nvPr/>
          </p:nvSpPr>
          <p:spPr>
            <a:xfrm>
              <a:off x="2214814" y="1368021"/>
              <a:ext cx="1637776" cy="52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itchFamily="34" charset="0"/>
                </a:rPr>
                <a:t>Slower pulse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38A3-8A68-DB4A-8531-E2E9C59880FA}"/>
              </a:ext>
            </a:extLst>
          </p:cNvPr>
          <p:cNvGrpSpPr/>
          <p:nvPr/>
        </p:nvGrpSpPr>
        <p:grpSpPr>
          <a:xfrm>
            <a:off x="4133586" y="4435751"/>
            <a:ext cx="2164274" cy="526498"/>
            <a:chOff x="3899412" y="1368021"/>
            <a:chExt cx="2164274" cy="526498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B6351AA6-A644-3248-872A-03639B516ED1}"/>
                </a:ext>
              </a:extLst>
            </p:cNvPr>
            <p:cNvSpPr/>
            <p:nvPr/>
          </p:nvSpPr>
          <p:spPr>
            <a:xfrm>
              <a:off x="3899412" y="1368021"/>
              <a:ext cx="2164274" cy="526498"/>
            </a:xfrm>
            <a:prstGeom prst="chevron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8">
              <a:extLst>
                <a:ext uri="{FF2B5EF4-FFF2-40B4-BE49-F238E27FC236}">
                  <a16:creationId xmlns:a16="http://schemas.microsoft.com/office/drawing/2014/main" id="{E73ABB11-6F24-AE46-A80A-12DBAEA9DD1F}"/>
                </a:ext>
              </a:extLst>
            </p:cNvPr>
            <p:cNvSpPr txBox="1"/>
            <p:nvPr/>
          </p:nvSpPr>
          <p:spPr>
            <a:xfrm>
              <a:off x="4162661" y="1368021"/>
              <a:ext cx="1637776" cy="52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itchFamily="34" charset="0"/>
                </a:rPr>
                <a:t>Lower energy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792D7D-199D-F848-9D91-9EF5E2AFAC05}"/>
              </a:ext>
            </a:extLst>
          </p:cNvPr>
          <p:cNvGrpSpPr/>
          <p:nvPr/>
        </p:nvGrpSpPr>
        <p:grpSpPr>
          <a:xfrm>
            <a:off x="6081433" y="4436565"/>
            <a:ext cx="2164274" cy="524871"/>
            <a:chOff x="5847259" y="1368835"/>
            <a:chExt cx="2164274" cy="524871"/>
          </a:xfrm>
        </p:grpSpPr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08DF9B74-FA76-CE41-AD35-29208C20E7F2}"/>
                </a:ext>
              </a:extLst>
            </p:cNvPr>
            <p:cNvSpPr/>
            <p:nvPr/>
          </p:nvSpPr>
          <p:spPr>
            <a:xfrm>
              <a:off x="5847259" y="1368835"/>
              <a:ext cx="2164274" cy="524871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0">
              <a:extLst>
                <a:ext uri="{FF2B5EF4-FFF2-40B4-BE49-F238E27FC236}">
                  <a16:creationId xmlns:a16="http://schemas.microsoft.com/office/drawing/2014/main" id="{4B493C82-4B7F-6242-A66F-5CB50C09BB8D}"/>
                </a:ext>
              </a:extLst>
            </p:cNvPr>
            <p:cNvSpPr txBox="1"/>
            <p:nvPr/>
          </p:nvSpPr>
          <p:spPr>
            <a:xfrm>
              <a:off x="6109695" y="1368835"/>
              <a:ext cx="1639403" cy="524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itchFamily="34" charset="0"/>
                </a:rPr>
                <a:t>More superficial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177D47-B72D-F44B-84D2-BD879FFD2A85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9D1940-B35C-ED4B-8267-3860C9847A9F}"/>
              </a:ext>
            </a:extLst>
          </p:cNvPr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example:</a:t>
            </a:r>
            <a:br>
              <a:rPr lang="en-US" dirty="0"/>
            </a:br>
            <a:r>
              <a:rPr lang="en-US" dirty="0"/>
              <a:t>Treatment STEPS for Foot &amp; Ankle Pain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1E8BD-A36A-CD43-BF1D-EDB88A2F51FD}"/>
              </a:ext>
            </a:extLst>
          </p:cNvPr>
          <p:cNvGrpSpPr/>
          <p:nvPr/>
        </p:nvGrpSpPr>
        <p:grpSpPr>
          <a:xfrm>
            <a:off x="405911" y="1605973"/>
            <a:ext cx="7805669" cy="1899227"/>
            <a:chOff x="405911" y="1605973"/>
            <a:chExt cx="7935879" cy="1930909"/>
          </a:xfrm>
        </p:grpSpPr>
        <p:pic>
          <p:nvPicPr>
            <p:cNvPr id="18" name="Picture 2" descr="K:\gemeinsame Dateien\Bilderdatenbank\DUOLITH SD1 ultra Hauptbroschüre\300 dpi\0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9" b="22220"/>
            <a:stretch>
              <a:fillRect/>
            </a:stretch>
          </p:blipFill>
          <p:spPr bwMode="auto">
            <a:xfrm>
              <a:off x="405911" y="1605974"/>
              <a:ext cx="2621664" cy="193090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K:\gemeinsame Dateien\Bilderdatenbank\DUOLITH SD1 ultra Anwender\300 dpi\Metatarsalgie_R-S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" r="23779" b="449"/>
            <a:stretch/>
          </p:blipFill>
          <p:spPr bwMode="auto">
            <a:xfrm>
              <a:off x="3235051" y="1605973"/>
              <a:ext cx="2433340" cy="193090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Placeholder 7" descr="foot being treated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r="5416"/>
            <a:stretch>
              <a:fillRect/>
            </a:stretch>
          </p:blipFill>
          <p:spPr>
            <a:xfrm>
              <a:off x="5875866" y="1605974"/>
              <a:ext cx="2465924" cy="1930907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010" y="6496202"/>
            <a:ext cx="393700" cy="279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5DF374-428A-7A4F-8E93-833C3C888219}"/>
              </a:ext>
            </a:extLst>
          </p:cNvPr>
          <p:cNvGrpSpPr/>
          <p:nvPr/>
        </p:nvGrpSpPr>
        <p:grpSpPr>
          <a:xfrm>
            <a:off x="400422" y="3787687"/>
            <a:ext cx="7811158" cy="2003513"/>
            <a:chOff x="400422" y="4181387"/>
            <a:chExt cx="7886386" cy="2003513"/>
          </a:xfrm>
        </p:grpSpPr>
        <p:sp>
          <p:nvSpPr>
            <p:cNvPr id="20" name="Richtungspfeil 16"/>
            <p:cNvSpPr/>
            <p:nvPr/>
          </p:nvSpPr>
          <p:spPr>
            <a:xfrm>
              <a:off x="5514808" y="4329126"/>
              <a:ext cx="2772000" cy="1855773"/>
            </a:xfrm>
            <a:prstGeom prst="chevron">
              <a:avLst>
                <a:gd name="adj" fmla="val 1715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37160" rIns="0" anchor="t"/>
            <a:lstStyle/>
            <a:p>
              <a:pPr>
                <a:defRPr/>
              </a:pP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>
                <a:defRPr/>
              </a:pP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Richtungspfeil 17"/>
            <p:cNvSpPr/>
            <p:nvPr/>
          </p:nvSpPr>
          <p:spPr>
            <a:xfrm>
              <a:off x="2957615" y="4329127"/>
              <a:ext cx="2772000" cy="1855773"/>
            </a:xfrm>
            <a:prstGeom prst="chevron">
              <a:avLst>
                <a:gd name="adj" fmla="val 171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37160" rIns="0" anchor="t"/>
            <a:lstStyle/>
            <a:p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Richtungspfeil 18"/>
            <p:cNvSpPr/>
            <p:nvPr/>
          </p:nvSpPr>
          <p:spPr>
            <a:xfrm>
              <a:off x="400422" y="4329127"/>
              <a:ext cx="2772000" cy="1855773"/>
            </a:xfrm>
            <a:prstGeom prst="homePlate">
              <a:avLst>
                <a:gd name="adj" fmla="val 1783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37160" rIns="0" anchor="t"/>
            <a:lstStyle/>
            <a:p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79531" y="4599069"/>
              <a:ext cx="2097670" cy="1193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5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STEP 3: V-ACTOR®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Parameters: </a:t>
              </a:r>
              <a:br>
                <a:rPr lang="en-US" sz="1400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25 – 35 Hz; 2.0 – 3.0 bar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Number of pulses: </a:t>
              </a:r>
              <a:br>
                <a:rPr lang="en-US" sz="1400" b="1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5000 – 10000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19577" y="4599069"/>
              <a:ext cx="2038758" cy="1383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500"/>
                </a:spcBef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Transmitter: </a:t>
              </a:r>
              <a:br>
                <a:rPr lang="en-US" sz="1400" b="1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D20-S, D20-T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Parameters: </a:t>
              </a:r>
              <a:br>
                <a:rPr lang="en-US" sz="1400" b="1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15 – 21 Hz; 1.0 – 3.5 bar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Number of pulses: </a:t>
              </a:r>
              <a:br>
                <a:rPr lang="en-US" sz="1400" b="1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2000 – 4000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2475" y="4599069"/>
              <a:ext cx="2131525" cy="1383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500"/>
                </a:spcBef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Transmitter: </a:t>
              </a:r>
              <a:br>
                <a:rPr lang="en-US" sz="1400" b="1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F15, R15, DI15, C15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Parameters: </a:t>
              </a:r>
              <a:br>
                <a:rPr lang="en-US" sz="1400" b="1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8 – 15 Hz; 1.0 – 3.5 bar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</a:pPr>
              <a:r>
                <a:rPr lang="en-US" sz="1400" b="1" dirty="0">
                  <a:solidFill>
                    <a:schemeClr val="bg1"/>
                  </a:solidFill>
                  <a:cs typeface="Calibri"/>
                </a:rPr>
                <a:t>Number of pulses: </a:t>
              </a:r>
              <a:br>
                <a:rPr lang="en-US" sz="1400" dirty="0">
                  <a:solidFill>
                    <a:schemeClr val="bg1"/>
                  </a:solidFill>
                  <a:cs typeface="Calibri"/>
                </a:rPr>
              </a:b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1500 – 3500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2456FC-4C17-9248-9904-983EBD9F3E25}"/>
                </a:ext>
              </a:extLst>
            </p:cNvPr>
            <p:cNvSpPr/>
            <p:nvPr/>
          </p:nvSpPr>
          <p:spPr>
            <a:xfrm>
              <a:off x="718708" y="4181387"/>
              <a:ext cx="1720828" cy="3404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bg1"/>
              </a:solidFill>
            </a:ln>
          </p:spPr>
          <p:txBody>
            <a:bodyPr wrap="none" lIns="108000" tIns="72000" rIns="10800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500"/>
                </a:spcBef>
              </a:pPr>
              <a:r>
                <a:rPr lang="en-US" sz="1600" b="1" dirty="0">
                  <a:solidFill>
                    <a:schemeClr val="bg1"/>
                  </a:solidFill>
                  <a:cs typeface="Calibri"/>
                </a:rPr>
                <a:t>STEP 1: D-ACTOR</a:t>
              </a:r>
              <a:r>
                <a:rPr lang="en-US" sz="1600" b="1" baseline="30000" dirty="0">
                  <a:solidFill>
                    <a:schemeClr val="bg1"/>
                  </a:solidFill>
                  <a:cs typeface="Calibri"/>
                </a:rPr>
                <a:t>®</a:t>
              </a:r>
              <a:endParaRPr lang="en-US" sz="1600" b="1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CA94F7-C469-5347-AF93-4921DA8DEDB6}"/>
                </a:ext>
              </a:extLst>
            </p:cNvPr>
            <p:cNvSpPr/>
            <p:nvPr/>
          </p:nvSpPr>
          <p:spPr>
            <a:xfrm>
              <a:off x="3419701" y="4181387"/>
              <a:ext cx="1720828" cy="3404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</a:ln>
          </p:spPr>
          <p:txBody>
            <a:bodyPr wrap="none" lIns="108000" tIns="72000" rIns="10800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500"/>
                </a:spcBef>
              </a:pPr>
              <a:r>
                <a:rPr lang="en-US" sz="1600" b="1" dirty="0">
                  <a:solidFill>
                    <a:schemeClr val="bg1"/>
                  </a:solidFill>
                  <a:cs typeface="Calibri"/>
                </a:rPr>
                <a:t>STEP 2: D-ACTOR</a:t>
              </a:r>
              <a:r>
                <a:rPr lang="en-US" sz="1600" b="1" baseline="30000" dirty="0">
                  <a:solidFill>
                    <a:schemeClr val="bg1"/>
                  </a:solidFill>
                  <a:cs typeface="Calibri"/>
                </a:rPr>
                <a:t>®</a:t>
              </a:r>
              <a:endParaRPr lang="en-US" sz="1600" b="1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621EF-BB7B-7145-A23C-20185E1B76BC}"/>
                </a:ext>
              </a:extLst>
            </p:cNvPr>
            <p:cNvSpPr/>
            <p:nvPr/>
          </p:nvSpPr>
          <p:spPr>
            <a:xfrm>
              <a:off x="5985166" y="4181387"/>
              <a:ext cx="1704285" cy="3404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txBody>
            <a:bodyPr wrap="none" lIns="108000" tIns="72000" rIns="10800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500"/>
                </a:spcBef>
              </a:pPr>
              <a:r>
                <a:rPr lang="en-US" sz="1600" b="1" dirty="0">
                  <a:solidFill>
                    <a:schemeClr val="bg1"/>
                  </a:solidFill>
                  <a:cs typeface="Calibri"/>
                </a:rPr>
                <a:t>STEP 3: V-ACTOR</a:t>
              </a:r>
              <a:r>
                <a:rPr lang="en-US" sz="1600" b="1" baseline="30000" dirty="0">
                  <a:solidFill>
                    <a:schemeClr val="bg1"/>
                  </a:solidFill>
                  <a:cs typeface="Calibri"/>
                </a:rPr>
                <a:t>®</a:t>
              </a:r>
              <a:endParaRPr lang="en-US" sz="1600" b="1" dirty="0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5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381217"/>
            <a:ext cx="2736850" cy="2784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550" y="4460788"/>
            <a:ext cx="72009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ea typeface="Arial" charset="0"/>
                <a:cs typeface="Arial" charset="0"/>
              </a:rPr>
              <a:t>Visit </a:t>
            </a:r>
            <a:r>
              <a:rPr lang="en-US" sz="2400" dirty="0">
                <a:solidFill>
                  <a:schemeClr val="bg2"/>
                </a:solidFill>
                <a:ea typeface="Arial" charset="0"/>
                <a:cs typeface="Arial" charset="0"/>
              </a:rPr>
              <a:t>www.curamedix.com</a:t>
            </a:r>
            <a:r>
              <a:rPr lang="en-US" sz="2400" dirty="0">
                <a:ea typeface="Arial" charset="0"/>
                <a:cs typeface="Arial" charset="0"/>
              </a:rPr>
              <a:t> to download the white paper </a:t>
            </a:r>
            <a:r>
              <a:rPr lang="en-US" sz="4800" b="1" dirty="0">
                <a:ea typeface="Arial" charset="0"/>
                <a:cs typeface="Arial" charset="0"/>
              </a:rPr>
              <a:t>“The Art of Shock Wave”</a:t>
            </a:r>
            <a:endParaRPr lang="en-US" sz="2400" b="1" dirty="0">
              <a:ea typeface="Arial" charset="0"/>
              <a:cs typeface="Arial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CD90BF7-635C-3143-B50A-23A0E74B7228}"/>
              </a:ext>
            </a:extLst>
          </p:cNvPr>
          <p:cNvSpPr txBox="1">
            <a:spLocks/>
          </p:cNvSpPr>
          <p:nvPr/>
        </p:nvSpPr>
        <p:spPr>
          <a:xfrm>
            <a:off x="331304" y="294438"/>
            <a:ext cx="8111171" cy="85953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 learn more about shock wave </a:t>
            </a:r>
          </a:p>
        </p:txBody>
      </p:sp>
    </p:spTree>
    <p:extLst>
      <p:ext uri="{BB962C8B-B14F-4D97-AF65-F5344CB8AC3E}">
        <p14:creationId xmlns:p14="http://schemas.microsoft.com/office/powerpoint/2010/main" val="52307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1304" y="294438"/>
            <a:ext cx="8111171" cy="859536"/>
          </a:xfrm>
        </p:spPr>
        <p:txBody>
          <a:bodyPr/>
          <a:lstStyle/>
          <a:p>
            <a:r>
              <a:rPr lang="en-US" dirty="0">
                <a:cs typeface="Arial"/>
              </a:rPr>
              <a:t>Introduction</a:t>
            </a:r>
            <a:r>
              <a:rPr lang="en-US" dirty="0">
                <a:latin typeface="Arial"/>
                <a:cs typeface="Arial"/>
              </a:rPr>
              <a:t> and History of EPAT</a:t>
            </a:r>
            <a:endParaRPr lang="en-US" baseline="30000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4663" y="1273056"/>
            <a:ext cx="5040294" cy="3192809"/>
          </a:xfrm>
        </p:spPr>
        <p:txBody>
          <a:bodyPr/>
          <a:lstStyle/>
          <a:p>
            <a:r>
              <a:rPr lang="en-US" sz="2000" dirty="0">
                <a:cs typeface="Arial"/>
              </a:rPr>
              <a:t>THEN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>
                <a:cs typeface="Arial"/>
              </a:rPr>
              <a:t>The technology was originally developed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and used for the mechanical destruction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of urologic stones.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cs typeface="Arial"/>
              </a:rPr>
              <a:t>NOW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>
                <a:cs typeface="Arial"/>
              </a:rPr>
              <a:t>Acoustic pressure waves have evolved in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the regenerative medicine space and are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now successfully used to treat a broad range of musculoskeletal disorders including: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1817B6B-7F4E-834A-993A-C91B1B03187A}"/>
              </a:ext>
            </a:extLst>
          </p:cNvPr>
          <p:cNvSpPr txBox="1">
            <a:spLocks/>
          </p:cNvSpPr>
          <p:nvPr/>
        </p:nvSpPr>
        <p:spPr>
          <a:xfrm>
            <a:off x="3154663" y="4371857"/>
            <a:ext cx="5040294" cy="187654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1038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rgbClr val="77787A"/>
                </a:solidFill>
                <a:latin typeface="+mn-lt"/>
                <a:ea typeface="+mn-ea"/>
                <a:cs typeface="+mn-cs"/>
              </a:defRPr>
            </a:lvl4pPr>
            <a:lvl5pPr marL="909638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i="1" kern="1200">
                <a:solidFill>
                  <a:srgbClr val="7778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Musculoskeletal Pain                   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Connective Tissue Disorders        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Degenerative Conditions             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Overuse, Work &amp; Sports Related Injuries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Trigger Points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Spine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Bone Healing Disorders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Aesthetic Disorders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Urology/ Men’s Health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Wound Healing/ Skin lesions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Ischemic heart disease</a:t>
            </a:r>
            <a:endParaRPr lang="en-US" sz="2000" dirty="0"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F5D218-1CA7-7D40-B28F-0237FC29F5AD}"/>
              </a:ext>
            </a:extLst>
          </p:cNvPr>
          <p:cNvGrpSpPr/>
          <p:nvPr/>
        </p:nvGrpSpPr>
        <p:grpSpPr>
          <a:xfrm>
            <a:off x="562209" y="1529855"/>
            <a:ext cx="1191761" cy="1027381"/>
            <a:chOff x="562209" y="1529855"/>
            <a:chExt cx="1191761" cy="1027381"/>
          </a:xfrm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549DEB92-5533-9847-B09A-4353771CD9FF}"/>
                </a:ext>
              </a:extLst>
            </p:cNvPr>
            <p:cNvSpPr/>
            <p:nvPr/>
          </p:nvSpPr>
          <p:spPr>
            <a:xfrm>
              <a:off x="562209" y="1529855"/>
              <a:ext cx="1191761" cy="1027381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620D41-9378-6646-B2F9-66A922947E8C}"/>
                </a:ext>
              </a:extLst>
            </p:cNvPr>
            <p:cNvGrpSpPr/>
            <p:nvPr/>
          </p:nvGrpSpPr>
          <p:grpSpPr>
            <a:xfrm>
              <a:off x="848726" y="1810360"/>
              <a:ext cx="618726" cy="466370"/>
              <a:chOff x="4865688" y="5284788"/>
              <a:chExt cx="844550" cy="636587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1F821CC-6AB1-4741-A2CB-7CD80AF8B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5562600"/>
                <a:ext cx="57150" cy="68262"/>
              </a:xfrm>
              <a:custGeom>
                <a:avLst/>
                <a:gdLst>
                  <a:gd name="T0" fmla="*/ 32 w 40"/>
                  <a:gd name="T1" fmla="*/ 39 h 47"/>
                  <a:gd name="T2" fmla="*/ 33 w 40"/>
                  <a:gd name="T3" fmla="*/ 41 h 47"/>
                  <a:gd name="T4" fmla="*/ 36 w 40"/>
                  <a:gd name="T5" fmla="*/ 47 h 47"/>
                  <a:gd name="T6" fmla="*/ 40 w 40"/>
                  <a:gd name="T7" fmla="*/ 44 h 47"/>
                  <a:gd name="T8" fmla="*/ 28 w 40"/>
                  <a:gd name="T9" fmla="*/ 3 h 47"/>
                  <a:gd name="T10" fmla="*/ 0 w 40"/>
                  <a:gd name="T11" fmla="*/ 1 h 47"/>
                  <a:gd name="T12" fmla="*/ 9 w 40"/>
                  <a:gd name="T13" fmla="*/ 7 h 47"/>
                  <a:gd name="T14" fmla="*/ 32 w 40"/>
                  <a:gd name="T15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32" y="39"/>
                    </a:move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3"/>
                      <a:pt x="35" y="45"/>
                      <a:pt x="36" y="47"/>
                    </a:cubicBezTo>
                    <a:cubicBezTo>
                      <a:pt x="37" y="46"/>
                      <a:pt x="39" y="45"/>
                      <a:pt x="40" y="44"/>
                    </a:cubicBezTo>
                    <a:cubicBezTo>
                      <a:pt x="34" y="30"/>
                      <a:pt x="30" y="15"/>
                      <a:pt x="28" y="3"/>
                    </a:cubicBezTo>
                    <a:cubicBezTo>
                      <a:pt x="20" y="1"/>
                      <a:pt x="11" y="0"/>
                      <a:pt x="0" y="1"/>
                    </a:cubicBezTo>
                    <a:cubicBezTo>
                      <a:pt x="3" y="3"/>
                      <a:pt x="6" y="5"/>
                      <a:pt x="9" y="7"/>
                    </a:cubicBezTo>
                    <a:cubicBezTo>
                      <a:pt x="19" y="15"/>
                      <a:pt x="25" y="27"/>
                      <a:pt x="3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48F702A-7383-594C-BBAA-E285D84D0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354638"/>
                <a:ext cx="287338" cy="471487"/>
              </a:xfrm>
              <a:custGeom>
                <a:avLst/>
                <a:gdLst>
                  <a:gd name="T0" fmla="*/ 159 w 200"/>
                  <a:gd name="T1" fmla="*/ 225 h 329"/>
                  <a:gd name="T2" fmla="*/ 158 w 200"/>
                  <a:gd name="T3" fmla="*/ 225 h 329"/>
                  <a:gd name="T4" fmla="*/ 155 w 200"/>
                  <a:gd name="T5" fmla="*/ 224 h 329"/>
                  <a:gd name="T6" fmla="*/ 148 w 200"/>
                  <a:gd name="T7" fmla="*/ 222 h 329"/>
                  <a:gd name="T8" fmla="*/ 131 w 200"/>
                  <a:gd name="T9" fmla="*/ 219 h 329"/>
                  <a:gd name="T10" fmla="*/ 148 w 200"/>
                  <a:gd name="T11" fmla="*/ 217 h 329"/>
                  <a:gd name="T12" fmla="*/ 157 w 200"/>
                  <a:gd name="T13" fmla="*/ 217 h 329"/>
                  <a:gd name="T14" fmla="*/ 160 w 200"/>
                  <a:gd name="T15" fmla="*/ 217 h 329"/>
                  <a:gd name="T16" fmla="*/ 187 w 200"/>
                  <a:gd name="T17" fmla="*/ 116 h 329"/>
                  <a:gd name="T18" fmla="*/ 150 w 200"/>
                  <a:gd name="T19" fmla="*/ 66 h 329"/>
                  <a:gd name="T20" fmla="*/ 146 w 200"/>
                  <a:gd name="T21" fmla="*/ 69 h 329"/>
                  <a:gd name="T22" fmla="*/ 139 w 200"/>
                  <a:gd name="T23" fmla="*/ 74 h 329"/>
                  <a:gd name="T24" fmla="*/ 123 w 200"/>
                  <a:gd name="T25" fmla="*/ 80 h 329"/>
                  <a:gd name="T26" fmla="*/ 136 w 200"/>
                  <a:gd name="T27" fmla="*/ 70 h 329"/>
                  <a:gd name="T28" fmla="*/ 141 w 200"/>
                  <a:gd name="T29" fmla="*/ 64 h 329"/>
                  <a:gd name="T30" fmla="*/ 144 w 200"/>
                  <a:gd name="T31" fmla="*/ 60 h 329"/>
                  <a:gd name="T32" fmla="*/ 64 w 200"/>
                  <a:gd name="T33" fmla="*/ 0 h 329"/>
                  <a:gd name="T34" fmla="*/ 8 w 200"/>
                  <a:gd name="T35" fmla="*/ 28 h 329"/>
                  <a:gd name="T36" fmla="*/ 18 w 200"/>
                  <a:gd name="T37" fmla="*/ 85 h 329"/>
                  <a:gd name="T38" fmla="*/ 40 w 200"/>
                  <a:gd name="T39" fmla="*/ 99 h 329"/>
                  <a:gd name="T40" fmla="*/ 45 w 200"/>
                  <a:gd name="T41" fmla="*/ 100 h 329"/>
                  <a:gd name="T42" fmla="*/ 49 w 200"/>
                  <a:gd name="T43" fmla="*/ 101 h 329"/>
                  <a:gd name="T44" fmla="*/ 58 w 200"/>
                  <a:gd name="T45" fmla="*/ 102 h 329"/>
                  <a:gd name="T46" fmla="*/ 76 w 200"/>
                  <a:gd name="T47" fmla="*/ 99 h 329"/>
                  <a:gd name="T48" fmla="*/ 59 w 200"/>
                  <a:gd name="T49" fmla="*/ 106 h 329"/>
                  <a:gd name="T50" fmla="*/ 49 w 200"/>
                  <a:gd name="T51" fmla="*/ 108 h 329"/>
                  <a:gd name="T52" fmla="*/ 44 w 200"/>
                  <a:gd name="T53" fmla="*/ 109 h 329"/>
                  <a:gd name="T54" fmla="*/ 42 w 200"/>
                  <a:gd name="T55" fmla="*/ 109 h 329"/>
                  <a:gd name="T56" fmla="*/ 32 w 200"/>
                  <a:gd name="T57" fmla="*/ 144 h 329"/>
                  <a:gd name="T58" fmla="*/ 45 w 200"/>
                  <a:gd name="T59" fmla="*/ 187 h 329"/>
                  <a:gd name="T60" fmla="*/ 45 w 200"/>
                  <a:gd name="T61" fmla="*/ 187 h 329"/>
                  <a:gd name="T62" fmla="*/ 49 w 200"/>
                  <a:gd name="T63" fmla="*/ 188 h 329"/>
                  <a:gd name="T64" fmla="*/ 57 w 200"/>
                  <a:gd name="T65" fmla="*/ 189 h 329"/>
                  <a:gd name="T66" fmla="*/ 71 w 200"/>
                  <a:gd name="T67" fmla="*/ 196 h 329"/>
                  <a:gd name="T68" fmla="*/ 56 w 200"/>
                  <a:gd name="T69" fmla="*/ 194 h 329"/>
                  <a:gd name="T70" fmla="*/ 49 w 200"/>
                  <a:gd name="T71" fmla="*/ 195 h 329"/>
                  <a:gd name="T72" fmla="*/ 46 w 200"/>
                  <a:gd name="T73" fmla="*/ 196 h 329"/>
                  <a:gd name="T74" fmla="*/ 44 w 200"/>
                  <a:gd name="T75" fmla="*/ 196 h 329"/>
                  <a:gd name="T76" fmla="*/ 44 w 200"/>
                  <a:gd name="T77" fmla="*/ 196 h 329"/>
                  <a:gd name="T78" fmla="*/ 33 w 200"/>
                  <a:gd name="T79" fmla="*/ 204 h 329"/>
                  <a:gd name="T80" fmla="*/ 23 w 200"/>
                  <a:gd name="T81" fmla="*/ 293 h 329"/>
                  <a:gd name="T82" fmla="*/ 80 w 200"/>
                  <a:gd name="T83" fmla="*/ 329 h 329"/>
                  <a:gd name="T84" fmla="*/ 168 w 200"/>
                  <a:gd name="T85" fmla="*/ 276 h 329"/>
                  <a:gd name="T86" fmla="*/ 159 w 200"/>
                  <a:gd name="T87" fmla="*/ 22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" h="329">
                    <a:moveTo>
                      <a:pt x="159" y="225"/>
                    </a:moveTo>
                    <a:cubicBezTo>
                      <a:pt x="158" y="225"/>
                      <a:pt x="158" y="225"/>
                      <a:pt x="158" y="225"/>
                    </a:cubicBezTo>
                    <a:cubicBezTo>
                      <a:pt x="157" y="225"/>
                      <a:pt x="156" y="224"/>
                      <a:pt x="155" y="224"/>
                    </a:cubicBezTo>
                    <a:cubicBezTo>
                      <a:pt x="153" y="223"/>
                      <a:pt x="150" y="222"/>
                      <a:pt x="148" y="222"/>
                    </a:cubicBezTo>
                    <a:cubicBezTo>
                      <a:pt x="142" y="221"/>
                      <a:pt x="137" y="220"/>
                      <a:pt x="131" y="219"/>
                    </a:cubicBezTo>
                    <a:cubicBezTo>
                      <a:pt x="137" y="218"/>
                      <a:pt x="142" y="217"/>
                      <a:pt x="148" y="217"/>
                    </a:cubicBezTo>
                    <a:cubicBezTo>
                      <a:pt x="151" y="217"/>
                      <a:pt x="154" y="216"/>
                      <a:pt x="157" y="217"/>
                    </a:cubicBezTo>
                    <a:cubicBezTo>
                      <a:pt x="158" y="217"/>
                      <a:pt x="159" y="217"/>
                      <a:pt x="160" y="217"/>
                    </a:cubicBezTo>
                    <a:cubicBezTo>
                      <a:pt x="200" y="181"/>
                      <a:pt x="194" y="139"/>
                      <a:pt x="187" y="116"/>
                    </a:cubicBezTo>
                    <a:cubicBezTo>
                      <a:pt x="178" y="89"/>
                      <a:pt x="160" y="69"/>
                      <a:pt x="150" y="66"/>
                    </a:cubicBezTo>
                    <a:cubicBezTo>
                      <a:pt x="149" y="67"/>
                      <a:pt x="147" y="68"/>
                      <a:pt x="146" y="69"/>
                    </a:cubicBezTo>
                    <a:cubicBezTo>
                      <a:pt x="144" y="71"/>
                      <a:pt x="141" y="73"/>
                      <a:pt x="139" y="74"/>
                    </a:cubicBezTo>
                    <a:cubicBezTo>
                      <a:pt x="134" y="77"/>
                      <a:pt x="129" y="79"/>
                      <a:pt x="123" y="80"/>
                    </a:cubicBezTo>
                    <a:cubicBezTo>
                      <a:pt x="128" y="78"/>
                      <a:pt x="132" y="74"/>
                      <a:pt x="136" y="70"/>
                    </a:cubicBezTo>
                    <a:cubicBezTo>
                      <a:pt x="138" y="68"/>
                      <a:pt x="139" y="66"/>
                      <a:pt x="141" y="64"/>
                    </a:cubicBezTo>
                    <a:cubicBezTo>
                      <a:pt x="142" y="63"/>
                      <a:pt x="143" y="61"/>
                      <a:pt x="144" y="60"/>
                    </a:cubicBezTo>
                    <a:cubicBezTo>
                      <a:pt x="143" y="24"/>
                      <a:pt x="102" y="0"/>
                      <a:pt x="64" y="0"/>
                    </a:cubicBezTo>
                    <a:cubicBezTo>
                      <a:pt x="36" y="0"/>
                      <a:pt x="16" y="10"/>
                      <a:pt x="8" y="28"/>
                    </a:cubicBezTo>
                    <a:cubicBezTo>
                      <a:pt x="0" y="46"/>
                      <a:pt x="4" y="70"/>
                      <a:pt x="18" y="85"/>
                    </a:cubicBezTo>
                    <a:cubicBezTo>
                      <a:pt x="24" y="92"/>
                      <a:pt x="32" y="97"/>
                      <a:pt x="40" y="99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1"/>
                      <a:pt x="48" y="101"/>
                      <a:pt x="49" y="101"/>
                    </a:cubicBezTo>
                    <a:cubicBezTo>
                      <a:pt x="52" y="101"/>
                      <a:pt x="55" y="102"/>
                      <a:pt x="58" y="102"/>
                    </a:cubicBezTo>
                    <a:cubicBezTo>
                      <a:pt x="64" y="102"/>
                      <a:pt x="70" y="101"/>
                      <a:pt x="76" y="99"/>
                    </a:cubicBezTo>
                    <a:cubicBezTo>
                      <a:pt x="71" y="102"/>
                      <a:pt x="65" y="105"/>
                      <a:pt x="59" y="106"/>
                    </a:cubicBezTo>
                    <a:cubicBezTo>
                      <a:pt x="55" y="107"/>
                      <a:pt x="52" y="108"/>
                      <a:pt x="49" y="108"/>
                    </a:cubicBezTo>
                    <a:cubicBezTo>
                      <a:pt x="47" y="108"/>
                      <a:pt x="45" y="109"/>
                      <a:pt x="44" y="109"/>
                    </a:cubicBezTo>
                    <a:cubicBezTo>
                      <a:pt x="43" y="109"/>
                      <a:pt x="42" y="109"/>
                      <a:pt x="42" y="109"/>
                    </a:cubicBezTo>
                    <a:cubicBezTo>
                      <a:pt x="34" y="117"/>
                      <a:pt x="31" y="129"/>
                      <a:pt x="32" y="144"/>
                    </a:cubicBezTo>
                    <a:cubicBezTo>
                      <a:pt x="33" y="157"/>
                      <a:pt x="38" y="172"/>
                      <a:pt x="45" y="187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46" y="187"/>
                      <a:pt x="48" y="187"/>
                      <a:pt x="49" y="188"/>
                    </a:cubicBezTo>
                    <a:cubicBezTo>
                      <a:pt x="52" y="188"/>
                      <a:pt x="54" y="189"/>
                      <a:pt x="57" y="189"/>
                    </a:cubicBezTo>
                    <a:cubicBezTo>
                      <a:pt x="62" y="191"/>
                      <a:pt x="66" y="193"/>
                      <a:pt x="71" y="196"/>
                    </a:cubicBezTo>
                    <a:cubicBezTo>
                      <a:pt x="66" y="195"/>
                      <a:pt x="61" y="194"/>
                      <a:pt x="56" y="194"/>
                    </a:cubicBezTo>
                    <a:cubicBezTo>
                      <a:pt x="54" y="194"/>
                      <a:pt x="51" y="194"/>
                      <a:pt x="49" y="195"/>
                    </a:cubicBezTo>
                    <a:cubicBezTo>
                      <a:pt x="48" y="195"/>
                      <a:pt x="47" y="195"/>
                      <a:pt x="46" y="196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40" y="198"/>
                      <a:pt x="36" y="201"/>
                      <a:pt x="33" y="204"/>
                    </a:cubicBezTo>
                    <a:cubicBezTo>
                      <a:pt x="15" y="224"/>
                      <a:pt x="10" y="265"/>
                      <a:pt x="23" y="293"/>
                    </a:cubicBezTo>
                    <a:cubicBezTo>
                      <a:pt x="30" y="310"/>
                      <a:pt x="45" y="329"/>
                      <a:pt x="80" y="329"/>
                    </a:cubicBezTo>
                    <a:cubicBezTo>
                      <a:pt x="130" y="329"/>
                      <a:pt x="159" y="301"/>
                      <a:pt x="168" y="276"/>
                    </a:cubicBezTo>
                    <a:cubicBezTo>
                      <a:pt x="176" y="256"/>
                      <a:pt x="172" y="237"/>
                      <a:pt x="159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E5D17C6-5A17-A846-AF17-5D34BCBD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350" y="5491163"/>
                <a:ext cx="127000" cy="74612"/>
              </a:xfrm>
              <a:custGeom>
                <a:avLst/>
                <a:gdLst>
                  <a:gd name="T0" fmla="*/ 79 w 88"/>
                  <a:gd name="T1" fmla="*/ 43 h 52"/>
                  <a:gd name="T2" fmla="*/ 88 w 88"/>
                  <a:gd name="T3" fmla="*/ 10 h 52"/>
                  <a:gd name="T4" fmla="*/ 71 w 88"/>
                  <a:gd name="T5" fmla="*/ 0 h 52"/>
                  <a:gd name="T6" fmla="*/ 0 w 88"/>
                  <a:gd name="T7" fmla="*/ 38 h 52"/>
                  <a:gd name="T8" fmla="*/ 5 w 88"/>
                  <a:gd name="T9" fmla="*/ 52 h 52"/>
                  <a:gd name="T10" fmla="*/ 79 w 88"/>
                  <a:gd name="T11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52">
                    <a:moveTo>
                      <a:pt x="79" y="43"/>
                    </a:moveTo>
                    <a:cubicBezTo>
                      <a:pt x="79" y="30"/>
                      <a:pt x="82" y="19"/>
                      <a:pt x="88" y="10"/>
                    </a:cubicBezTo>
                    <a:cubicBezTo>
                      <a:pt x="82" y="8"/>
                      <a:pt x="76" y="4"/>
                      <a:pt x="71" y="0"/>
                    </a:cubicBezTo>
                    <a:cubicBezTo>
                      <a:pt x="52" y="20"/>
                      <a:pt x="26" y="34"/>
                      <a:pt x="0" y="38"/>
                    </a:cubicBezTo>
                    <a:cubicBezTo>
                      <a:pt x="1" y="43"/>
                      <a:pt x="2" y="48"/>
                      <a:pt x="5" y="52"/>
                    </a:cubicBezTo>
                    <a:cubicBezTo>
                      <a:pt x="34" y="43"/>
                      <a:pt x="52" y="37"/>
                      <a:pt x="7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758F682-21C8-5E46-B5E7-9E320B58E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5588000"/>
                <a:ext cx="92075" cy="333375"/>
              </a:xfrm>
              <a:custGeom>
                <a:avLst/>
                <a:gdLst>
                  <a:gd name="T0" fmla="*/ 12 w 65"/>
                  <a:gd name="T1" fmla="*/ 231 h 233"/>
                  <a:gd name="T2" fmla="*/ 25 w 65"/>
                  <a:gd name="T3" fmla="*/ 231 h 233"/>
                  <a:gd name="T4" fmla="*/ 25 w 65"/>
                  <a:gd name="T5" fmla="*/ 230 h 233"/>
                  <a:gd name="T6" fmla="*/ 65 w 65"/>
                  <a:gd name="T7" fmla="*/ 24 h 233"/>
                  <a:gd name="T8" fmla="*/ 50 w 65"/>
                  <a:gd name="T9" fmla="*/ 0 h 233"/>
                  <a:gd name="T10" fmla="*/ 10 w 65"/>
                  <a:gd name="T11" fmla="*/ 200 h 233"/>
                  <a:gd name="T12" fmla="*/ 12 w 65"/>
                  <a:gd name="T13" fmla="*/ 23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33">
                    <a:moveTo>
                      <a:pt x="12" y="231"/>
                    </a:moveTo>
                    <a:cubicBezTo>
                      <a:pt x="16" y="233"/>
                      <a:pt x="21" y="232"/>
                      <a:pt x="25" y="231"/>
                    </a:cubicBezTo>
                    <a:cubicBezTo>
                      <a:pt x="25" y="230"/>
                      <a:pt x="25" y="230"/>
                      <a:pt x="25" y="230"/>
                    </a:cubicBezTo>
                    <a:cubicBezTo>
                      <a:pt x="20" y="159"/>
                      <a:pt x="14" y="78"/>
                      <a:pt x="65" y="24"/>
                    </a:cubicBezTo>
                    <a:cubicBezTo>
                      <a:pt x="61" y="15"/>
                      <a:pt x="56" y="7"/>
                      <a:pt x="50" y="0"/>
                    </a:cubicBezTo>
                    <a:cubicBezTo>
                      <a:pt x="0" y="53"/>
                      <a:pt x="5" y="124"/>
                      <a:pt x="10" y="200"/>
                    </a:cubicBezTo>
                    <a:cubicBezTo>
                      <a:pt x="11" y="210"/>
                      <a:pt x="12" y="221"/>
                      <a:pt x="12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6491BBA-C387-FE4E-B1BD-16E94048A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5" y="5494338"/>
                <a:ext cx="58738" cy="68262"/>
              </a:xfrm>
              <a:custGeom>
                <a:avLst/>
                <a:gdLst>
                  <a:gd name="T0" fmla="*/ 9 w 40"/>
                  <a:gd name="T1" fmla="*/ 39 h 47"/>
                  <a:gd name="T2" fmla="*/ 8 w 40"/>
                  <a:gd name="T3" fmla="*/ 41 h 47"/>
                  <a:gd name="T4" fmla="*/ 5 w 40"/>
                  <a:gd name="T5" fmla="*/ 47 h 47"/>
                  <a:gd name="T6" fmla="*/ 0 w 40"/>
                  <a:gd name="T7" fmla="*/ 43 h 47"/>
                  <a:gd name="T8" fmla="*/ 12 w 40"/>
                  <a:gd name="T9" fmla="*/ 2 h 47"/>
                  <a:gd name="T10" fmla="*/ 40 w 40"/>
                  <a:gd name="T11" fmla="*/ 1 h 47"/>
                  <a:gd name="T12" fmla="*/ 31 w 40"/>
                  <a:gd name="T13" fmla="*/ 7 h 47"/>
                  <a:gd name="T14" fmla="*/ 9 w 40"/>
                  <a:gd name="T15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9" y="39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6" y="45"/>
                      <a:pt x="5" y="47"/>
                    </a:cubicBezTo>
                    <a:cubicBezTo>
                      <a:pt x="3" y="45"/>
                      <a:pt x="2" y="44"/>
                      <a:pt x="0" y="43"/>
                    </a:cubicBezTo>
                    <a:cubicBezTo>
                      <a:pt x="7" y="29"/>
                      <a:pt x="11" y="15"/>
                      <a:pt x="12" y="2"/>
                    </a:cubicBezTo>
                    <a:cubicBezTo>
                      <a:pt x="21" y="1"/>
                      <a:pt x="30" y="0"/>
                      <a:pt x="40" y="1"/>
                    </a:cubicBezTo>
                    <a:cubicBezTo>
                      <a:pt x="37" y="2"/>
                      <a:pt x="34" y="4"/>
                      <a:pt x="31" y="7"/>
                    </a:cubicBezTo>
                    <a:cubicBezTo>
                      <a:pt x="22" y="15"/>
                      <a:pt x="15" y="27"/>
                      <a:pt x="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1E8173B-2B0E-E74E-984B-BCF37B59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688" y="5284788"/>
                <a:ext cx="288925" cy="471487"/>
              </a:xfrm>
              <a:custGeom>
                <a:avLst/>
                <a:gdLst>
                  <a:gd name="T0" fmla="*/ 41 w 201"/>
                  <a:gd name="T1" fmla="*/ 225 h 329"/>
                  <a:gd name="T2" fmla="*/ 42 w 201"/>
                  <a:gd name="T3" fmla="*/ 225 h 329"/>
                  <a:gd name="T4" fmla="*/ 45 w 201"/>
                  <a:gd name="T5" fmla="*/ 224 h 329"/>
                  <a:gd name="T6" fmla="*/ 53 w 201"/>
                  <a:gd name="T7" fmla="*/ 221 h 329"/>
                  <a:gd name="T8" fmla="*/ 69 w 201"/>
                  <a:gd name="T9" fmla="*/ 219 h 329"/>
                  <a:gd name="T10" fmla="*/ 52 w 201"/>
                  <a:gd name="T11" fmla="*/ 217 h 329"/>
                  <a:gd name="T12" fmla="*/ 44 w 201"/>
                  <a:gd name="T13" fmla="*/ 216 h 329"/>
                  <a:gd name="T14" fmla="*/ 40 w 201"/>
                  <a:gd name="T15" fmla="*/ 217 h 329"/>
                  <a:gd name="T16" fmla="*/ 14 w 201"/>
                  <a:gd name="T17" fmla="*/ 116 h 329"/>
                  <a:gd name="T18" fmla="*/ 50 w 201"/>
                  <a:gd name="T19" fmla="*/ 66 h 329"/>
                  <a:gd name="T20" fmla="*/ 54 w 201"/>
                  <a:gd name="T21" fmla="*/ 69 h 329"/>
                  <a:gd name="T22" fmla="*/ 61 w 201"/>
                  <a:gd name="T23" fmla="*/ 74 h 329"/>
                  <a:gd name="T24" fmla="*/ 77 w 201"/>
                  <a:gd name="T25" fmla="*/ 80 h 329"/>
                  <a:gd name="T26" fmla="*/ 64 w 201"/>
                  <a:gd name="T27" fmla="*/ 70 h 329"/>
                  <a:gd name="T28" fmla="*/ 60 w 201"/>
                  <a:gd name="T29" fmla="*/ 64 h 329"/>
                  <a:gd name="T30" fmla="*/ 57 w 201"/>
                  <a:gd name="T31" fmla="*/ 59 h 329"/>
                  <a:gd name="T32" fmla="*/ 136 w 201"/>
                  <a:gd name="T33" fmla="*/ 0 h 329"/>
                  <a:gd name="T34" fmla="*/ 193 w 201"/>
                  <a:gd name="T35" fmla="*/ 28 h 329"/>
                  <a:gd name="T36" fmla="*/ 182 w 201"/>
                  <a:gd name="T37" fmla="*/ 85 h 329"/>
                  <a:gd name="T38" fmla="*/ 160 w 201"/>
                  <a:gd name="T39" fmla="*/ 99 h 329"/>
                  <a:gd name="T40" fmla="*/ 155 w 201"/>
                  <a:gd name="T41" fmla="*/ 100 h 329"/>
                  <a:gd name="T42" fmla="*/ 152 w 201"/>
                  <a:gd name="T43" fmla="*/ 101 h 329"/>
                  <a:gd name="T44" fmla="*/ 142 w 201"/>
                  <a:gd name="T45" fmla="*/ 101 h 329"/>
                  <a:gd name="T46" fmla="*/ 124 w 201"/>
                  <a:gd name="T47" fmla="*/ 98 h 329"/>
                  <a:gd name="T48" fmla="*/ 142 w 201"/>
                  <a:gd name="T49" fmla="*/ 106 h 329"/>
                  <a:gd name="T50" fmla="*/ 152 w 201"/>
                  <a:gd name="T51" fmla="*/ 108 h 329"/>
                  <a:gd name="T52" fmla="*/ 157 w 201"/>
                  <a:gd name="T53" fmla="*/ 108 h 329"/>
                  <a:gd name="T54" fmla="*/ 159 w 201"/>
                  <a:gd name="T55" fmla="*/ 108 h 329"/>
                  <a:gd name="T56" fmla="*/ 168 w 201"/>
                  <a:gd name="T57" fmla="*/ 144 h 329"/>
                  <a:gd name="T58" fmla="*/ 155 w 201"/>
                  <a:gd name="T59" fmla="*/ 187 h 329"/>
                  <a:gd name="T60" fmla="*/ 155 w 201"/>
                  <a:gd name="T61" fmla="*/ 187 h 329"/>
                  <a:gd name="T62" fmla="*/ 151 w 201"/>
                  <a:gd name="T63" fmla="*/ 187 h 329"/>
                  <a:gd name="T64" fmla="*/ 144 w 201"/>
                  <a:gd name="T65" fmla="*/ 189 h 329"/>
                  <a:gd name="T66" fmla="*/ 130 w 201"/>
                  <a:gd name="T67" fmla="*/ 195 h 329"/>
                  <a:gd name="T68" fmla="*/ 144 w 201"/>
                  <a:gd name="T69" fmla="*/ 194 h 329"/>
                  <a:gd name="T70" fmla="*/ 151 w 201"/>
                  <a:gd name="T71" fmla="*/ 195 h 329"/>
                  <a:gd name="T72" fmla="*/ 155 w 201"/>
                  <a:gd name="T73" fmla="*/ 195 h 329"/>
                  <a:gd name="T74" fmla="*/ 157 w 201"/>
                  <a:gd name="T75" fmla="*/ 196 h 329"/>
                  <a:gd name="T76" fmla="*/ 157 w 201"/>
                  <a:gd name="T77" fmla="*/ 196 h 329"/>
                  <a:gd name="T78" fmla="*/ 167 w 201"/>
                  <a:gd name="T79" fmla="*/ 204 h 329"/>
                  <a:gd name="T80" fmla="*/ 178 w 201"/>
                  <a:gd name="T81" fmla="*/ 293 h 329"/>
                  <a:gd name="T82" fmla="*/ 121 w 201"/>
                  <a:gd name="T83" fmla="*/ 329 h 329"/>
                  <a:gd name="T84" fmla="*/ 32 w 201"/>
                  <a:gd name="T85" fmla="*/ 276 h 329"/>
                  <a:gd name="T86" fmla="*/ 41 w 201"/>
                  <a:gd name="T87" fmla="*/ 22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1" h="329">
                    <a:moveTo>
                      <a:pt x="41" y="225"/>
                    </a:moveTo>
                    <a:cubicBezTo>
                      <a:pt x="42" y="225"/>
                      <a:pt x="42" y="225"/>
                      <a:pt x="42" y="225"/>
                    </a:cubicBezTo>
                    <a:cubicBezTo>
                      <a:pt x="43" y="224"/>
                      <a:pt x="44" y="224"/>
                      <a:pt x="45" y="224"/>
                    </a:cubicBezTo>
                    <a:cubicBezTo>
                      <a:pt x="47" y="223"/>
                      <a:pt x="50" y="222"/>
                      <a:pt x="53" y="221"/>
                    </a:cubicBezTo>
                    <a:cubicBezTo>
                      <a:pt x="58" y="220"/>
                      <a:pt x="63" y="220"/>
                      <a:pt x="69" y="219"/>
                    </a:cubicBezTo>
                    <a:cubicBezTo>
                      <a:pt x="63" y="218"/>
                      <a:pt x="58" y="217"/>
                      <a:pt x="52" y="217"/>
                    </a:cubicBezTo>
                    <a:cubicBezTo>
                      <a:pt x="50" y="216"/>
                      <a:pt x="47" y="216"/>
                      <a:pt x="44" y="216"/>
                    </a:cubicBezTo>
                    <a:cubicBezTo>
                      <a:pt x="43" y="216"/>
                      <a:pt x="41" y="217"/>
                      <a:pt x="40" y="217"/>
                    </a:cubicBezTo>
                    <a:cubicBezTo>
                      <a:pt x="0" y="181"/>
                      <a:pt x="6" y="138"/>
                      <a:pt x="14" y="116"/>
                    </a:cubicBezTo>
                    <a:cubicBezTo>
                      <a:pt x="23" y="88"/>
                      <a:pt x="41" y="69"/>
                      <a:pt x="50" y="66"/>
                    </a:cubicBezTo>
                    <a:cubicBezTo>
                      <a:pt x="52" y="67"/>
                      <a:pt x="53" y="68"/>
                      <a:pt x="54" y="69"/>
                    </a:cubicBezTo>
                    <a:cubicBezTo>
                      <a:pt x="57" y="71"/>
                      <a:pt x="59" y="72"/>
                      <a:pt x="61" y="74"/>
                    </a:cubicBezTo>
                    <a:cubicBezTo>
                      <a:pt x="66" y="77"/>
                      <a:pt x="72" y="79"/>
                      <a:pt x="77" y="80"/>
                    </a:cubicBezTo>
                    <a:cubicBezTo>
                      <a:pt x="72" y="78"/>
                      <a:pt x="68" y="74"/>
                      <a:pt x="64" y="70"/>
                    </a:cubicBezTo>
                    <a:cubicBezTo>
                      <a:pt x="63" y="68"/>
                      <a:pt x="61" y="66"/>
                      <a:pt x="60" y="64"/>
                    </a:cubicBezTo>
                    <a:cubicBezTo>
                      <a:pt x="58" y="62"/>
                      <a:pt x="58" y="61"/>
                      <a:pt x="57" y="59"/>
                    </a:cubicBezTo>
                    <a:cubicBezTo>
                      <a:pt x="57" y="24"/>
                      <a:pt x="98" y="0"/>
                      <a:pt x="136" y="0"/>
                    </a:cubicBezTo>
                    <a:cubicBezTo>
                      <a:pt x="164" y="0"/>
                      <a:pt x="184" y="10"/>
                      <a:pt x="193" y="28"/>
                    </a:cubicBezTo>
                    <a:cubicBezTo>
                      <a:pt x="201" y="46"/>
                      <a:pt x="196" y="69"/>
                      <a:pt x="182" y="85"/>
                    </a:cubicBezTo>
                    <a:cubicBezTo>
                      <a:pt x="176" y="92"/>
                      <a:pt x="168" y="97"/>
                      <a:pt x="160" y="99"/>
                    </a:cubicBezTo>
                    <a:cubicBezTo>
                      <a:pt x="155" y="100"/>
                      <a:pt x="155" y="100"/>
                      <a:pt x="155" y="100"/>
                    </a:cubicBezTo>
                    <a:cubicBezTo>
                      <a:pt x="154" y="100"/>
                      <a:pt x="153" y="101"/>
                      <a:pt x="152" y="101"/>
                    </a:cubicBezTo>
                    <a:cubicBezTo>
                      <a:pt x="149" y="101"/>
                      <a:pt x="146" y="101"/>
                      <a:pt x="142" y="101"/>
                    </a:cubicBezTo>
                    <a:cubicBezTo>
                      <a:pt x="136" y="101"/>
                      <a:pt x="130" y="100"/>
                      <a:pt x="124" y="98"/>
                    </a:cubicBezTo>
                    <a:cubicBezTo>
                      <a:pt x="129" y="102"/>
                      <a:pt x="135" y="104"/>
                      <a:pt x="142" y="106"/>
                    </a:cubicBezTo>
                    <a:cubicBezTo>
                      <a:pt x="145" y="107"/>
                      <a:pt x="148" y="108"/>
                      <a:pt x="152" y="108"/>
                    </a:cubicBezTo>
                    <a:cubicBezTo>
                      <a:pt x="153" y="108"/>
                      <a:pt x="155" y="108"/>
                      <a:pt x="157" y="108"/>
                    </a:cubicBezTo>
                    <a:cubicBezTo>
                      <a:pt x="157" y="108"/>
                      <a:pt x="158" y="108"/>
                      <a:pt x="159" y="108"/>
                    </a:cubicBezTo>
                    <a:cubicBezTo>
                      <a:pt x="166" y="117"/>
                      <a:pt x="169" y="129"/>
                      <a:pt x="168" y="144"/>
                    </a:cubicBezTo>
                    <a:cubicBezTo>
                      <a:pt x="167" y="157"/>
                      <a:pt x="162" y="172"/>
                      <a:pt x="155" y="187"/>
                    </a:cubicBezTo>
                    <a:cubicBezTo>
                      <a:pt x="155" y="187"/>
                      <a:pt x="155" y="187"/>
                      <a:pt x="155" y="187"/>
                    </a:cubicBezTo>
                    <a:cubicBezTo>
                      <a:pt x="154" y="187"/>
                      <a:pt x="153" y="187"/>
                      <a:pt x="151" y="187"/>
                    </a:cubicBezTo>
                    <a:cubicBezTo>
                      <a:pt x="149" y="188"/>
                      <a:pt x="146" y="188"/>
                      <a:pt x="144" y="189"/>
                    </a:cubicBezTo>
                    <a:cubicBezTo>
                      <a:pt x="139" y="191"/>
                      <a:pt x="134" y="193"/>
                      <a:pt x="130" y="195"/>
                    </a:cubicBezTo>
                    <a:cubicBezTo>
                      <a:pt x="135" y="195"/>
                      <a:pt x="140" y="194"/>
                      <a:pt x="144" y="194"/>
                    </a:cubicBezTo>
                    <a:cubicBezTo>
                      <a:pt x="147" y="194"/>
                      <a:pt x="149" y="194"/>
                      <a:pt x="151" y="195"/>
                    </a:cubicBezTo>
                    <a:cubicBezTo>
                      <a:pt x="152" y="195"/>
                      <a:pt x="154" y="195"/>
                      <a:pt x="155" y="195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60" y="198"/>
                      <a:pt x="164" y="200"/>
                      <a:pt x="167" y="204"/>
                    </a:cubicBezTo>
                    <a:cubicBezTo>
                      <a:pt x="186" y="223"/>
                      <a:pt x="190" y="264"/>
                      <a:pt x="178" y="293"/>
                    </a:cubicBezTo>
                    <a:cubicBezTo>
                      <a:pt x="171" y="309"/>
                      <a:pt x="155" y="329"/>
                      <a:pt x="121" y="329"/>
                    </a:cubicBezTo>
                    <a:cubicBezTo>
                      <a:pt x="71" y="329"/>
                      <a:pt x="42" y="300"/>
                      <a:pt x="32" y="276"/>
                    </a:cubicBezTo>
                    <a:cubicBezTo>
                      <a:pt x="25" y="256"/>
                      <a:pt x="28" y="237"/>
                      <a:pt x="41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F67120B-D738-9C43-B6DC-484F9D0EA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5" y="5421313"/>
                <a:ext cx="127000" cy="76200"/>
              </a:xfrm>
              <a:custGeom>
                <a:avLst/>
                <a:gdLst>
                  <a:gd name="T0" fmla="*/ 59 w 89"/>
                  <a:gd name="T1" fmla="*/ 51 h 53"/>
                  <a:gd name="T2" fmla="*/ 59 w 89"/>
                  <a:gd name="T3" fmla="*/ 51 h 53"/>
                  <a:gd name="T4" fmla="*/ 60 w 89"/>
                  <a:gd name="T5" fmla="*/ 46 h 53"/>
                  <a:gd name="T6" fmla="*/ 9 w 89"/>
                  <a:gd name="T7" fmla="*/ 43 h 53"/>
                  <a:gd name="T8" fmla="*/ 0 w 89"/>
                  <a:gd name="T9" fmla="*/ 11 h 53"/>
                  <a:gd name="T10" fmla="*/ 17 w 89"/>
                  <a:gd name="T11" fmla="*/ 0 h 53"/>
                  <a:gd name="T12" fmla="*/ 89 w 89"/>
                  <a:gd name="T13" fmla="*/ 39 h 53"/>
                  <a:gd name="T14" fmla="*/ 84 w 89"/>
                  <a:gd name="T15" fmla="*/ 53 h 53"/>
                  <a:gd name="T16" fmla="*/ 60 w 89"/>
                  <a:gd name="T17" fmla="*/ 46 h 53"/>
                  <a:gd name="T18" fmla="*/ 59 w 89"/>
                  <a:gd name="T19" fmla="*/ 51 h 53"/>
                  <a:gd name="T20" fmla="*/ 59 w 89"/>
                  <a:gd name="T21" fmla="*/ 51 h 53"/>
                  <a:gd name="T22" fmla="*/ 59 w 89"/>
                  <a:gd name="T23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53">
                    <a:moveTo>
                      <a:pt x="59" y="51"/>
                    </a:move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40" y="41"/>
                      <a:pt x="24" y="40"/>
                      <a:pt x="9" y="43"/>
                    </a:cubicBezTo>
                    <a:cubicBezTo>
                      <a:pt x="9" y="31"/>
                      <a:pt x="6" y="20"/>
                      <a:pt x="0" y="11"/>
                    </a:cubicBezTo>
                    <a:cubicBezTo>
                      <a:pt x="6" y="9"/>
                      <a:pt x="12" y="5"/>
                      <a:pt x="17" y="0"/>
                    </a:cubicBezTo>
                    <a:cubicBezTo>
                      <a:pt x="36" y="20"/>
                      <a:pt x="62" y="35"/>
                      <a:pt x="89" y="39"/>
                    </a:cubicBezTo>
                    <a:cubicBezTo>
                      <a:pt x="88" y="44"/>
                      <a:pt x="86" y="49"/>
                      <a:pt x="84" y="53"/>
                    </a:cubicBezTo>
                    <a:cubicBezTo>
                      <a:pt x="76" y="50"/>
                      <a:pt x="68" y="48"/>
                      <a:pt x="60" y="4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1"/>
                      <a:pt x="59" y="51"/>
                      <a:pt x="59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29DF15D-2C3B-B240-8A56-93DF4F2D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00" y="5518150"/>
                <a:ext cx="93663" cy="333375"/>
              </a:xfrm>
              <a:custGeom>
                <a:avLst/>
                <a:gdLst>
                  <a:gd name="T0" fmla="*/ 53 w 66"/>
                  <a:gd name="T1" fmla="*/ 231 h 232"/>
                  <a:gd name="T2" fmla="*/ 41 w 66"/>
                  <a:gd name="T3" fmla="*/ 230 h 232"/>
                  <a:gd name="T4" fmla="*/ 41 w 66"/>
                  <a:gd name="T5" fmla="*/ 229 h 232"/>
                  <a:gd name="T6" fmla="*/ 0 w 66"/>
                  <a:gd name="T7" fmla="*/ 23 h 232"/>
                  <a:gd name="T8" fmla="*/ 15 w 66"/>
                  <a:gd name="T9" fmla="*/ 0 h 232"/>
                  <a:gd name="T10" fmla="*/ 55 w 66"/>
                  <a:gd name="T11" fmla="*/ 199 h 232"/>
                  <a:gd name="T12" fmla="*/ 53 w 66"/>
                  <a:gd name="T13" fmla="*/ 23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32">
                    <a:moveTo>
                      <a:pt x="53" y="231"/>
                    </a:moveTo>
                    <a:cubicBezTo>
                      <a:pt x="49" y="232"/>
                      <a:pt x="44" y="232"/>
                      <a:pt x="41" y="230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6" y="158"/>
                      <a:pt x="51" y="78"/>
                      <a:pt x="0" y="23"/>
                    </a:cubicBezTo>
                    <a:cubicBezTo>
                      <a:pt x="5" y="15"/>
                      <a:pt x="9" y="6"/>
                      <a:pt x="15" y="0"/>
                    </a:cubicBezTo>
                    <a:cubicBezTo>
                      <a:pt x="66" y="52"/>
                      <a:pt x="61" y="124"/>
                      <a:pt x="55" y="199"/>
                    </a:cubicBezTo>
                    <a:cubicBezTo>
                      <a:pt x="55" y="210"/>
                      <a:pt x="54" y="220"/>
                      <a:pt x="53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3B551C-208C-D14D-A431-4C0417F82C54}"/>
              </a:ext>
            </a:extLst>
          </p:cNvPr>
          <p:cNvGrpSpPr/>
          <p:nvPr/>
        </p:nvGrpSpPr>
        <p:grpSpPr>
          <a:xfrm>
            <a:off x="1549571" y="3155661"/>
            <a:ext cx="1191761" cy="1027381"/>
            <a:chOff x="1549571" y="3155661"/>
            <a:chExt cx="1191761" cy="1027381"/>
          </a:xfrm>
        </p:grpSpPr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DA4C5440-BE2B-2F45-AB52-C6D32788FE1B}"/>
                </a:ext>
              </a:extLst>
            </p:cNvPr>
            <p:cNvSpPr/>
            <p:nvPr/>
          </p:nvSpPr>
          <p:spPr>
            <a:xfrm>
              <a:off x="1549571" y="3155661"/>
              <a:ext cx="1191761" cy="1027381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27FE97-4157-AD4F-A25C-D34C46BE78CA}"/>
                </a:ext>
              </a:extLst>
            </p:cNvPr>
            <p:cNvGrpSpPr/>
            <p:nvPr/>
          </p:nvGrpSpPr>
          <p:grpSpPr>
            <a:xfrm>
              <a:off x="1933351" y="3385160"/>
              <a:ext cx="424200" cy="568382"/>
              <a:chOff x="833025" y="1960854"/>
              <a:chExt cx="565150" cy="757238"/>
            </a:xfrm>
            <a:solidFill>
              <a:schemeClr val="bg1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650032E-4745-1147-B351-A590D019D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12" y="2143417"/>
                <a:ext cx="563563" cy="574675"/>
              </a:xfrm>
              <a:custGeom>
                <a:avLst/>
                <a:gdLst>
                  <a:gd name="T0" fmla="*/ 332 w 393"/>
                  <a:gd name="T1" fmla="*/ 132 h 401"/>
                  <a:gd name="T2" fmla="*/ 234 w 393"/>
                  <a:gd name="T3" fmla="*/ 104 h 401"/>
                  <a:gd name="T4" fmla="*/ 326 w 393"/>
                  <a:gd name="T5" fmla="*/ 119 h 401"/>
                  <a:gd name="T6" fmla="*/ 306 w 393"/>
                  <a:gd name="T7" fmla="*/ 70 h 401"/>
                  <a:gd name="T8" fmla="*/ 194 w 393"/>
                  <a:gd name="T9" fmla="*/ 132 h 401"/>
                  <a:gd name="T10" fmla="*/ 237 w 393"/>
                  <a:gd name="T11" fmla="*/ 199 h 401"/>
                  <a:gd name="T12" fmla="*/ 272 w 393"/>
                  <a:gd name="T13" fmla="*/ 227 h 401"/>
                  <a:gd name="T14" fmla="*/ 179 w 393"/>
                  <a:gd name="T15" fmla="*/ 135 h 401"/>
                  <a:gd name="T16" fmla="*/ 274 w 393"/>
                  <a:gd name="T17" fmla="*/ 52 h 401"/>
                  <a:gd name="T18" fmla="*/ 311 w 393"/>
                  <a:gd name="T19" fmla="*/ 58 h 401"/>
                  <a:gd name="T20" fmla="*/ 312 w 393"/>
                  <a:gd name="T21" fmla="*/ 30 h 401"/>
                  <a:gd name="T22" fmla="*/ 237 w 393"/>
                  <a:gd name="T23" fmla="*/ 21 h 401"/>
                  <a:gd name="T24" fmla="*/ 208 w 393"/>
                  <a:gd name="T25" fmla="*/ 0 h 401"/>
                  <a:gd name="T26" fmla="*/ 179 w 393"/>
                  <a:gd name="T27" fmla="*/ 21 h 401"/>
                  <a:gd name="T28" fmla="*/ 164 w 393"/>
                  <a:gd name="T29" fmla="*/ 51 h 401"/>
                  <a:gd name="T30" fmla="*/ 121 w 393"/>
                  <a:gd name="T31" fmla="*/ 125 h 401"/>
                  <a:gd name="T32" fmla="*/ 129 w 393"/>
                  <a:gd name="T33" fmla="*/ 90 h 401"/>
                  <a:gd name="T34" fmla="*/ 36 w 393"/>
                  <a:gd name="T35" fmla="*/ 66 h 401"/>
                  <a:gd name="T36" fmla="*/ 41 w 393"/>
                  <a:gd name="T37" fmla="*/ 228 h 401"/>
                  <a:gd name="T38" fmla="*/ 109 w 393"/>
                  <a:gd name="T39" fmla="*/ 156 h 401"/>
                  <a:gd name="T40" fmla="*/ 90 w 393"/>
                  <a:gd name="T41" fmla="*/ 187 h 401"/>
                  <a:gd name="T42" fmla="*/ 48 w 393"/>
                  <a:gd name="T43" fmla="*/ 250 h 401"/>
                  <a:gd name="T44" fmla="*/ 252 w 393"/>
                  <a:gd name="T45" fmla="*/ 401 h 401"/>
                  <a:gd name="T46" fmla="*/ 319 w 393"/>
                  <a:gd name="T47" fmla="*/ 382 h 401"/>
                  <a:gd name="T48" fmla="*/ 286 w 393"/>
                  <a:gd name="T49" fmla="*/ 244 h 401"/>
                  <a:gd name="T50" fmla="*/ 298 w 393"/>
                  <a:gd name="T51" fmla="*/ 286 h 401"/>
                  <a:gd name="T52" fmla="*/ 331 w 393"/>
                  <a:gd name="T53" fmla="*/ 373 h 401"/>
                  <a:gd name="T54" fmla="*/ 393 w 393"/>
                  <a:gd name="T55" fmla="*/ 255 h 401"/>
                  <a:gd name="T56" fmla="*/ 332 w 393"/>
                  <a:gd name="T57" fmla="*/ 132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3" h="401">
                    <a:moveTo>
                      <a:pt x="332" y="132"/>
                    </a:moveTo>
                    <a:cubicBezTo>
                      <a:pt x="295" y="114"/>
                      <a:pt x="258" y="115"/>
                      <a:pt x="234" y="104"/>
                    </a:cubicBezTo>
                    <a:cubicBezTo>
                      <a:pt x="275" y="101"/>
                      <a:pt x="318" y="117"/>
                      <a:pt x="326" y="119"/>
                    </a:cubicBezTo>
                    <a:cubicBezTo>
                      <a:pt x="322" y="102"/>
                      <a:pt x="316" y="84"/>
                      <a:pt x="306" y="70"/>
                    </a:cubicBezTo>
                    <a:cubicBezTo>
                      <a:pt x="251" y="55"/>
                      <a:pt x="194" y="78"/>
                      <a:pt x="194" y="132"/>
                    </a:cubicBezTo>
                    <a:cubicBezTo>
                      <a:pt x="194" y="171"/>
                      <a:pt x="214" y="186"/>
                      <a:pt x="237" y="199"/>
                    </a:cubicBezTo>
                    <a:cubicBezTo>
                      <a:pt x="252" y="206"/>
                      <a:pt x="266" y="213"/>
                      <a:pt x="272" y="227"/>
                    </a:cubicBezTo>
                    <a:cubicBezTo>
                      <a:pt x="253" y="207"/>
                      <a:pt x="180" y="205"/>
                      <a:pt x="179" y="135"/>
                    </a:cubicBezTo>
                    <a:cubicBezTo>
                      <a:pt x="179" y="88"/>
                      <a:pt x="220" y="52"/>
                      <a:pt x="274" y="52"/>
                    </a:cubicBezTo>
                    <a:cubicBezTo>
                      <a:pt x="289" y="52"/>
                      <a:pt x="300" y="54"/>
                      <a:pt x="311" y="58"/>
                    </a:cubicBezTo>
                    <a:cubicBezTo>
                      <a:pt x="314" y="48"/>
                      <a:pt x="313" y="35"/>
                      <a:pt x="312" y="30"/>
                    </a:cubicBezTo>
                    <a:cubicBezTo>
                      <a:pt x="289" y="18"/>
                      <a:pt x="259" y="24"/>
                      <a:pt x="237" y="21"/>
                    </a:cubicBezTo>
                    <a:cubicBezTo>
                      <a:pt x="226" y="19"/>
                      <a:pt x="231" y="0"/>
                      <a:pt x="208" y="0"/>
                    </a:cubicBezTo>
                    <a:cubicBezTo>
                      <a:pt x="190" y="0"/>
                      <a:pt x="179" y="17"/>
                      <a:pt x="179" y="21"/>
                    </a:cubicBezTo>
                    <a:cubicBezTo>
                      <a:pt x="179" y="32"/>
                      <a:pt x="172" y="40"/>
                      <a:pt x="164" y="51"/>
                    </a:cubicBezTo>
                    <a:cubicBezTo>
                      <a:pt x="147" y="72"/>
                      <a:pt x="131" y="95"/>
                      <a:pt x="121" y="125"/>
                    </a:cubicBezTo>
                    <a:cubicBezTo>
                      <a:pt x="122" y="112"/>
                      <a:pt x="125" y="101"/>
                      <a:pt x="129" y="90"/>
                    </a:cubicBezTo>
                    <a:cubicBezTo>
                      <a:pt x="118" y="53"/>
                      <a:pt x="64" y="39"/>
                      <a:pt x="36" y="66"/>
                    </a:cubicBezTo>
                    <a:cubicBezTo>
                      <a:pt x="0" y="100"/>
                      <a:pt x="8" y="191"/>
                      <a:pt x="41" y="228"/>
                    </a:cubicBezTo>
                    <a:cubicBezTo>
                      <a:pt x="50" y="205"/>
                      <a:pt x="97" y="169"/>
                      <a:pt x="109" y="156"/>
                    </a:cubicBezTo>
                    <a:cubicBezTo>
                      <a:pt x="108" y="164"/>
                      <a:pt x="102" y="176"/>
                      <a:pt x="90" y="187"/>
                    </a:cubicBezTo>
                    <a:cubicBezTo>
                      <a:pt x="75" y="201"/>
                      <a:pt x="54" y="224"/>
                      <a:pt x="48" y="250"/>
                    </a:cubicBezTo>
                    <a:cubicBezTo>
                      <a:pt x="66" y="328"/>
                      <a:pt x="140" y="401"/>
                      <a:pt x="252" y="401"/>
                    </a:cubicBezTo>
                    <a:cubicBezTo>
                      <a:pt x="281" y="401"/>
                      <a:pt x="300" y="397"/>
                      <a:pt x="319" y="382"/>
                    </a:cubicBezTo>
                    <a:cubicBezTo>
                      <a:pt x="287" y="349"/>
                      <a:pt x="292" y="275"/>
                      <a:pt x="286" y="244"/>
                    </a:cubicBezTo>
                    <a:cubicBezTo>
                      <a:pt x="292" y="253"/>
                      <a:pt x="295" y="268"/>
                      <a:pt x="298" y="286"/>
                    </a:cubicBezTo>
                    <a:cubicBezTo>
                      <a:pt x="303" y="315"/>
                      <a:pt x="309" y="350"/>
                      <a:pt x="331" y="373"/>
                    </a:cubicBezTo>
                    <a:cubicBezTo>
                      <a:pt x="374" y="373"/>
                      <a:pt x="393" y="336"/>
                      <a:pt x="393" y="255"/>
                    </a:cubicBezTo>
                    <a:cubicBezTo>
                      <a:pt x="393" y="189"/>
                      <a:pt x="376" y="154"/>
                      <a:pt x="332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8DF4F2C-695A-4A4C-A532-D332B9388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962" y="1975142"/>
                <a:ext cx="47625" cy="38100"/>
              </a:xfrm>
              <a:custGeom>
                <a:avLst/>
                <a:gdLst>
                  <a:gd name="T0" fmla="*/ 11 w 33"/>
                  <a:gd name="T1" fmla="*/ 27 h 27"/>
                  <a:gd name="T2" fmla="*/ 33 w 33"/>
                  <a:gd name="T3" fmla="*/ 22 h 27"/>
                  <a:gd name="T4" fmla="*/ 19 w 33"/>
                  <a:gd name="T5" fmla="*/ 3 h 27"/>
                  <a:gd name="T6" fmla="*/ 5 w 33"/>
                  <a:gd name="T7" fmla="*/ 5 h 27"/>
                  <a:gd name="T8" fmla="*/ 0 w 33"/>
                  <a:gd name="T9" fmla="*/ 12 h 27"/>
                  <a:gd name="T10" fmla="*/ 9 w 33"/>
                  <a:gd name="T11" fmla="*/ 24 h 27"/>
                  <a:gd name="T12" fmla="*/ 11 w 33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7">
                    <a:moveTo>
                      <a:pt x="11" y="27"/>
                    </a:moveTo>
                    <a:cubicBezTo>
                      <a:pt x="17" y="26"/>
                      <a:pt x="28" y="24"/>
                      <a:pt x="33" y="22"/>
                    </a:cubicBezTo>
                    <a:cubicBezTo>
                      <a:pt x="30" y="16"/>
                      <a:pt x="24" y="9"/>
                      <a:pt x="19" y="3"/>
                    </a:cubicBezTo>
                    <a:cubicBezTo>
                      <a:pt x="16" y="0"/>
                      <a:pt x="8" y="3"/>
                      <a:pt x="5" y="5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3" y="16"/>
                      <a:pt x="6" y="20"/>
                      <a:pt x="9" y="24"/>
                    </a:cubicBezTo>
                    <a:cubicBezTo>
                      <a:pt x="10" y="25"/>
                      <a:pt x="11" y="26"/>
                      <a:pt x="1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42B3C9F-5624-7F48-908B-34AA3D3CF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200" y="1960854"/>
                <a:ext cx="274638" cy="293687"/>
              </a:xfrm>
              <a:custGeom>
                <a:avLst/>
                <a:gdLst>
                  <a:gd name="T0" fmla="*/ 58 w 191"/>
                  <a:gd name="T1" fmla="*/ 10 h 205"/>
                  <a:gd name="T2" fmla="*/ 72 w 191"/>
                  <a:gd name="T3" fmla="*/ 69 h 205"/>
                  <a:gd name="T4" fmla="*/ 6 w 191"/>
                  <a:gd name="T5" fmla="*/ 173 h 205"/>
                  <a:gd name="T6" fmla="*/ 44 w 191"/>
                  <a:gd name="T7" fmla="*/ 205 h 205"/>
                  <a:gd name="T8" fmla="*/ 66 w 191"/>
                  <a:gd name="T9" fmla="*/ 172 h 205"/>
                  <a:gd name="T10" fmla="*/ 80 w 191"/>
                  <a:gd name="T11" fmla="*/ 148 h 205"/>
                  <a:gd name="T12" fmla="*/ 118 w 191"/>
                  <a:gd name="T13" fmla="*/ 117 h 205"/>
                  <a:gd name="T14" fmla="*/ 147 w 191"/>
                  <a:gd name="T15" fmla="*/ 135 h 205"/>
                  <a:gd name="T16" fmla="*/ 149 w 191"/>
                  <a:gd name="T17" fmla="*/ 138 h 205"/>
                  <a:gd name="T18" fmla="*/ 173 w 191"/>
                  <a:gd name="T19" fmla="*/ 140 h 205"/>
                  <a:gd name="T20" fmla="*/ 187 w 191"/>
                  <a:gd name="T21" fmla="*/ 141 h 205"/>
                  <a:gd name="T22" fmla="*/ 134 w 191"/>
                  <a:gd name="T23" fmla="*/ 50 h 205"/>
                  <a:gd name="T24" fmla="*/ 140 w 191"/>
                  <a:gd name="T25" fmla="*/ 8 h 205"/>
                  <a:gd name="T26" fmla="*/ 118 w 191"/>
                  <a:gd name="T27" fmla="*/ 7 h 205"/>
                  <a:gd name="T28" fmla="*/ 106 w 191"/>
                  <a:gd name="T29" fmla="*/ 63 h 205"/>
                  <a:gd name="T30" fmla="*/ 76 w 191"/>
                  <a:gd name="T31" fmla="*/ 1 h 205"/>
                  <a:gd name="T32" fmla="*/ 73 w 191"/>
                  <a:gd name="T33" fmla="*/ 0 h 205"/>
                  <a:gd name="T34" fmla="*/ 58 w 191"/>
                  <a:gd name="T35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205">
                    <a:moveTo>
                      <a:pt x="58" y="10"/>
                    </a:moveTo>
                    <a:cubicBezTo>
                      <a:pt x="84" y="52"/>
                      <a:pt x="76" y="63"/>
                      <a:pt x="72" y="69"/>
                    </a:cubicBezTo>
                    <a:cubicBezTo>
                      <a:pt x="34" y="69"/>
                      <a:pt x="0" y="112"/>
                      <a:pt x="6" y="173"/>
                    </a:cubicBezTo>
                    <a:cubicBezTo>
                      <a:pt x="25" y="178"/>
                      <a:pt x="36" y="189"/>
                      <a:pt x="44" y="205"/>
                    </a:cubicBezTo>
                    <a:cubicBezTo>
                      <a:pt x="51" y="191"/>
                      <a:pt x="59" y="181"/>
                      <a:pt x="66" y="172"/>
                    </a:cubicBezTo>
                    <a:cubicBezTo>
                      <a:pt x="74" y="163"/>
                      <a:pt x="80" y="155"/>
                      <a:pt x="80" y="148"/>
                    </a:cubicBezTo>
                    <a:cubicBezTo>
                      <a:pt x="80" y="139"/>
                      <a:pt x="94" y="117"/>
                      <a:pt x="118" y="117"/>
                    </a:cubicBezTo>
                    <a:cubicBezTo>
                      <a:pt x="138" y="117"/>
                      <a:pt x="144" y="129"/>
                      <a:pt x="147" y="135"/>
                    </a:cubicBezTo>
                    <a:cubicBezTo>
                      <a:pt x="148" y="136"/>
                      <a:pt x="148" y="138"/>
                      <a:pt x="149" y="138"/>
                    </a:cubicBezTo>
                    <a:cubicBezTo>
                      <a:pt x="157" y="139"/>
                      <a:pt x="165" y="140"/>
                      <a:pt x="173" y="140"/>
                    </a:cubicBezTo>
                    <a:cubicBezTo>
                      <a:pt x="178" y="141"/>
                      <a:pt x="182" y="141"/>
                      <a:pt x="187" y="141"/>
                    </a:cubicBezTo>
                    <a:cubicBezTo>
                      <a:pt x="191" y="80"/>
                      <a:pt x="134" y="75"/>
                      <a:pt x="134" y="50"/>
                    </a:cubicBezTo>
                    <a:cubicBezTo>
                      <a:pt x="134" y="42"/>
                      <a:pt x="137" y="24"/>
                      <a:pt x="140" y="8"/>
                    </a:cubicBezTo>
                    <a:cubicBezTo>
                      <a:pt x="138" y="6"/>
                      <a:pt x="122" y="0"/>
                      <a:pt x="118" y="7"/>
                    </a:cubicBezTo>
                    <a:cubicBezTo>
                      <a:pt x="115" y="47"/>
                      <a:pt x="117" y="60"/>
                      <a:pt x="106" y="63"/>
                    </a:cubicBezTo>
                    <a:cubicBezTo>
                      <a:pt x="95" y="65"/>
                      <a:pt x="93" y="28"/>
                      <a:pt x="76" y="1"/>
                    </a:cubicBezTo>
                    <a:cubicBezTo>
                      <a:pt x="75" y="0"/>
                      <a:pt x="74" y="0"/>
                      <a:pt x="73" y="0"/>
                    </a:cubicBezTo>
                    <a:cubicBezTo>
                      <a:pt x="65" y="1"/>
                      <a:pt x="57" y="8"/>
                      <a:pt x="5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5EBDD17-DBBE-D74D-8AF9-57CFC7BC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025" y="1973554"/>
                <a:ext cx="230188" cy="246062"/>
              </a:xfrm>
              <a:custGeom>
                <a:avLst/>
                <a:gdLst>
                  <a:gd name="T0" fmla="*/ 26 w 161"/>
                  <a:gd name="T1" fmla="*/ 10 h 172"/>
                  <a:gd name="T2" fmla="*/ 9 w 161"/>
                  <a:gd name="T3" fmla="*/ 39 h 172"/>
                  <a:gd name="T4" fmla="*/ 45 w 161"/>
                  <a:gd name="T5" fmla="*/ 80 h 172"/>
                  <a:gd name="T6" fmla="*/ 36 w 161"/>
                  <a:gd name="T7" fmla="*/ 172 h 172"/>
                  <a:gd name="T8" fmla="*/ 82 w 161"/>
                  <a:gd name="T9" fmla="*/ 161 h 172"/>
                  <a:gd name="T10" fmla="*/ 158 w 161"/>
                  <a:gd name="T11" fmla="*/ 54 h 172"/>
                  <a:gd name="T12" fmla="*/ 151 w 161"/>
                  <a:gd name="T13" fmla="*/ 18 h 172"/>
                  <a:gd name="T14" fmla="*/ 91 w 161"/>
                  <a:gd name="T15" fmla="*/ 39 h 172"/>
                  <a:gd name="T16" fmla="*/ 26 w 161"/>
                  <a:gd name="T17" fmla="*/ 1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172">
                    <a:moveTo>
                      <a:pt x="26" y="10"/>
                    </a:moveTo>
                    <a:cubicBezTo>
                      <a:pt x="16" y="0"/>
                      <a:pt x="0" y="35"/>
                      <a:pt x="9" y="39"/>
                    </a:cubicBezTo>
                    <a:cubicBezTo>
                      <a:pt x="34" y="51"/>
                      <a:pt x="45" y="68"/>
                      <a:pt x="45" y="80"/>
                    </a:cubicBezTo>
                    <a:cubicBezTo>
                      <a:pt x="45" y="91"/>
                      <a:pt x="19" y="121"/>
                      <a:pt x="36" y="172"/>
                    </a:cubicBezTo>
                    <a:cubicBezTo>
                      <a:pt x="49" y="162"/>
                      <a:pt x="66" y="159"/>
                      <a:pt x="82" y="161"/>
                    </a:cubicBezTo>
                    <a:cubicBezTo>
                      <a:pt x="78" y="108"/>
                      <a:pt x="105" y="58"/>
                      <a:pt x="158" y="54"/>
                    </a:cubicBezTo>
                    <a:cubicBezTo>
                      <a:pt x="161" y="39"/>
                      <a:pt x="157" y="27"/>
                      <a:pt x="151" y="18"/>
                    </a:cubicBezTo>
                    <a:cubicBezTo>
                      <a:pt x="123" y="27"/>
                      <a:pt x="107" y="42"/>
                      <a:pt x="91" y="39"/>
                    </a:cubicBezTo>
                    <a:cubicBezTo>
                      <a:pt x="68" y="36"/>
                      <a:pt x="46" y="3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A1153D-A067-D04B-93B7-2A1DD1705823}"/>
              </a:ext>
            </a:extLst>
          </p:cNvPr>
          <p:cNvGrpSpPr/>
          <p:nvPr/>
        </p:nvGrpSpPr>
        <p:grpSpPr>
          <a:xfrm>
            <a:off x="1549571" y="2076161"/>
            <a:ext cx="1191761" cy="1027381"/>
            <a:chOff x="1549571" y="2076161"/>
            <a:chExt cx="1191761" cy="1027381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7B734786-36A9-0C43-AD08-3EAFE9A54D1C}"/>
                </a:ext>
              </a:extLst>
            </p:cNvPr>
            <p:cNvSpPr/>
            <p:nvPr/>
          </p:nvSpPr>
          <p:spPr>
            <a:xfrm>
              <a:off x="1549571" y="2076161"/>
              <a:ext cx="1191761" cy="1027381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8249F0-AE24-2649-B9ED-4A9C9F3C0739}"/>
                </a:ext>
              </a:extLst>
            </p:cNvPr>
            <p:cNvGrpSpPr/>
            <p:nvPr/>
          </p:nvGrpSpPr>
          <p:grpSpPr>
            <a:xfrm>
              <a:off x="1901198" y="2307323"/>
              <a:ext cx="336106" cy="565056"/>
              <a:chOff x="3168650" y="3121025"/>
              <a:chExt cx="1020763" cy="1716088"/>
            </a:xfrm>
            <a:solidFill>
              <a:schemeClr val="bg1"/>
            </a:solidFill>
          </p:grpSpPr>
          <p:sp>
            <p:nvSpPr>
              <p:cNvPr id="32" name="Freeform 1">
                <a:extLst>
                  <a:ext uri="{FF2B5EF4-FFF2-40B4-BE49-F238E27FC236}">
                    <a16:creationId xmlns:a16="http://schemas.microsoft.com/office/drawing/2014/main" id="{257C51EC-E483-034B-9669-7AEF7236D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3121025"/>
                <a:ext cx="738188" cy="917575"/>
              </a:xfrm>
              <a:custGeom>
                <a:avLst/>
                <a:gdLst>
                  <a:gd name="T0" fmla="*/ 1563 w 2050"/>
                  <a:gd name="T1" fmla="*/ 91 h 2551"/>
                  <a:gd name="T2" fmla="*/ 1804 w 2050"/>
                  <a:gd name="T3" fmla="*/ 152 h 2551"/>
                  <a:gd name="T4" fmla="*/ 1894 w 2050"/>
                  <a:gd name="T5" fmla="*/ 292 h 2551"/>
                  <a:gd name="T6" fmla="*/ 1758 w 2050"/>
                  <a:gd name="T7" fmla="*/ 1001 h 2551"/>
                  <a:gd name="T8" fmla="*/ 1816 w 2050"/>
                  <a:gd name="T9" fmla="*/ 1402 h 2551"/>
                  <a:gd name="T10" fmla="*/ 1952 w 2050"/>
                  <a:gd name="T11" fmla="*/ 1665 h 2551"/>
                  <a:gd name="T12" fmla="*/ 1942 w 2050"/>
                  <a:gd name="T13" fmla="*/ 2245 h 2551"/>
                  <a:gd name="T14" fmla="*/ 1252 w 2050"/>
                  <a:gd name="T15" fmla="*/ 2385 h 2551"/>
                  <a:gd name="T16" fmla="*/ 1082 w 2050"/>
                  <a:gd name="T17" fmla="*/ 2238 h 2551"/>
                  <a:gd name="T18" fmla="*/ 839 w 2050"/>
                  <a:gd name="T19" fmla="*/ 2203 h 2551"/>
                  <a:gd name="T20" fmla="*/ 655 w 2050"/>
                  <a:gd name="T21" fmla="*/ 2283 h 2551"/>
                  <a:gd name="T22" fmla="*/ 40 w 2050"/>
                  <a:gd name="T23" fmla="*/ 1808 h 2551"/>
                  <a:gd name="T24" fmla="*/ 381 w 2050"/>
                  <a:gd name="T25" fmla="*/ 1223 h 2551"/>
                  <a:gd name="T26" fmla="*/ 548 w 2050"/>
                  <a:gd name="T27" fmla="*/ 1111 h 2551"/>
                  <a:gd name="T28" fmla="*/ 1020 w 2050"/>
                  <a:gd name="T29" fmla="*/ 511 h 2551"/>
                  <a:gd name="T30" fmla="*/ 1147 w 2050"/>
                  <a:gd name="T31" fmla="*/ 117 h 2551"/>
                  <a:gd name="T32" fmla="*/ 1310 w 2050"/>
                  <a:gd name="T33" fmla="*/ 27 h 2551"/>
                  <a:gd name="T34" fmla="*/ 1563 w 2050"/>
                  <a:gd name="T35" fmla="*/ 91 h 2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50" h="2551">
                    <a:moveTo>
                      <a:pt x="1563" y="91"/>
                    </a:moveTo>
                    <a:cubicBezTo>
                      <a:pt x="1644" y="111"/>
                      <a:pt x="1725" y="130"/>
                      <a:pt x="1804" y="152"/>
                    </a:cubicBezTo>
                    <a:cubicBezTo>
                      <a:pt x="1907" y="180"/>
                      <a:pt x="1913" y="192"/>
                      <a:pt x="1894" y="292"/>
                    </a:cubicBezTo>
                    <a:cubicBezTo>
                      <a:pt x="1849" y="528"/>
                      <a:pt x="1806" y="765"/>
                      <a:pt x="1758" y="1001"/>
                    </a:cubicBezTo>
                    <a:cubicBezTo>
                      <a:pt x="1729" y="1143"/>
                      <a:pt x="1752" y="1275"/>
                      <a:pt x="1816" y="1402"/>
                    </a:cubicBezTo>
                    <a:cubicBezTo>
                      <a:pt x="1861" y="1490"/>
                      <a:pt x="1909" y="1576"/>
                      <a:pt x="1952" y="1665"/>
                    </a:cubicBezTo>
                    <a:cubicBezTo>
                      <a:pt x="2045" y="1859"/>
                      <a:pt x="2049" y="2053"/>
                      <a:pt x="1942" y="2245"/>
                    </a:cubicBezTo>
                    <a:cubicBezTo>
                      <a:pt x="1810" y="2479"/>
                      <a:pt x="1467" y="2550"/>
                      <a:pt x="1252" y="2385"/>
                    </a:cubicBezTo>
                    <a:cubicBezTo>
                      <a:pt x="1193" y="2339"/>
                      <a:pt x="1139" y="2287"/>
                      <a:pt x="1082" y="2238"/>
                    </a:cubicBezTo>
                    <a:cubicBezTo>
                      <a:pt x="1008" y="2175"/>
                      <a:pt x="927" y="2166"/>
                      <a:pt x="839" y="2203"/>
                    </a:cubicBezTo>
                    <a:cubicBezTo>
                      <a:pt x="778" y="2229"/>
                      <a:pt x="717" y="2260"/>
                      <a:pt x="655" y="2283"/>
                    </a:cubicBezTo>
                    <a:cubicBezTo>
                      <a:pt x="330" y="2403"/>
                      <a:pt x="0" y="2151"/>
                      <a:pt x="40" y="1808"/>
                    </a:cubicBezTo>
                    <a:cubicBezTo>
                      <a:pt x="69" y="1566"/>
                      <a:pt x="173" y="1363"/>
                      <a:pt x="381" y="1223"/>
                    </a:cubicBezTo>
                    <a:cubicBezTo>
                      <a:pt x="437" y="1186"/>
                      <a:pt x="490" y="1144"/>
                      <a:pt x="548" y="1111"/>
                    </a:cubicBezTo>
                    <a:cubicBezTo>
                      <a:pt x="787" y="975"/>
                      <a:pt x="935" y="767"/>
                      <a:pt x="1020" y="511"/>
                    </a:cubicBezTo>
                    <a:cubicBezTo>
                      <a:pt x="1065" y="380"/>
                      <a:pt x="1106" y="248"/>
                      <a:pt x="1147" y="117"/>
                    </a:cubicBezTo>
                    <a:cubicBezTo>
                      <a:pt x="1181" y="9"/>
                      <a:pt x="1195" y="0"/>
                      <a:pt x="1310" y="27"/>
                    </a:cubicBezTo>
                    <a:cubicBezTo>
                      <a:pt x="1395" y="48"/>
                      <a:pt x="1479" y="70"/>
                      <a:pt x="1563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">
                <a:extLst>
                  <a:ext uri="{FF2B5EF4-FFF2-40B4-BE49-F238E27FC236}">
                    <a16:creationId xmlns:a16="http://schemas.microsoft.com/office/drawing/2014/main" id="{12C416FB-8BE9-3349-8C6A-D0A20929A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263" y="4017963"/>
                <a:ext cx="669925" cy="819150"/>
              </a:xfrm>
              <a:custGeom>
                <a:avLst/>
                <a:gdLst>
                  <a:gd name="T0" fmla="*/ 1384 w 1859"/>
                  <a:gd name="T1" fmla="*/ 997 h 2275"/>
                  <a:gd name="T2" fmla="*/ 1330 w 1859"/>
                  <a:gd name="T3" fmla="*/ 1153 h 2275"/>
                  <a:gd name="T4" fmla="*/ 1236 w 1859"/>
                  <a:gd name="T5" fmla="*/ 2082 h 2275"/>
                  <a:gd name="T6" fmla="*/ 1075 w 1859"/>
                  <a:gd name="T7" fmla="*/ 2241 h 2275"/>
                  <a:gd name="T8" fmla="*/ 638 w 1859"/>
                  <a:gd name="T9" fmla="*/ 2240 h 2275"/>
                  <a:gd name="T10" fmla="*/ 513 w 1859"/>
                  <a:gd name="T11" fmla="*/ 2120 h 2275"/>
                  <a:gd name="T12" fmla="*/ 443 w 1859"/>
                  <a:gd name="T13" fmla="*/ 1236 h 2275"/>
                  <a:gd name="T14" fmla="*/ 236 w 1859"/>
                  <a:gd name="T15" fmla="*/ 799 h 2275"/>
                  <a:gd name="T16" fmla="*/ 35 w 1859"/>
                  <a:gd name="T17" fmla="*/ 471 h 2275"/>
                  <a:gd name="T18" fmla="*/ 229 w 1859"/>
                  <a:gd name="T19" fmla="*/ 274 h 2275"/>
                  <a:gd name="T20" fmla="*/ 620 w 1859"/>
                  <a:gd name="T21" fmla="*/ 186 h 2275"/>
                  <a:gd name="T22" fmla="*/ 722 w 1859"/>
                  <a:gd name="T23" fmla="*/ 105 h 2275"/>
                  <a:gd name="T24" fmla="*/ 1045 w 1859"/>
                  <a:gd name="T25" fmla="*/ 78 h 2275"/>
                  <a:gd name="T26" fmla="*/ 1670 w 1859"/>
                  <a:gd name="T27" fmla="*/ 96 h 2275"/>
                  <a:gd name="T28" fmla="*/ 1850 w 1859"/>
                  <a:gd name="T29" fmla="*/ 216 h 2275"/>
                  <a:gd name="T30" fmla="*/ 1794 w 1859"/>
                  <a:gd name="T31" fmla="*/ 466 h 2275"/>
                  <a:gd name="T32" fmla="*/ 1779 w 1859"/>
                  <a:gd name="T33" fmla="*/ 657 h 2275"/>
                  <a:gd name="T34" fmla="*/ 1779 w 1859"/>
                  <a:gd name="T35" fmla="*/ 806 h 2275"/>
                  <a:gd name="T36" fmla="*/ 1686 w 1859"/>
                  <a:gd name="T37" fmla="*/ 1445 h 2275"/>
                  <a:gd name="T38" fmla="*/ 1632 w 1859"/>
                  <a:gd name="T39" fmla="*/ 2129 h 2275"/>
                  <a:gd name="T40" fmla="*/ 1461 w 1859"/>
                  <a:gd name="T41" fmla="*/ 2234 h 2275"/>
                  <a:gd name="T42" fmla="*/ 1417 w 1859"/>
                  <a:gd name="T43" fmla="*/ 2163 h 2275"/>
                  <a:gd name="T44" fmla="*/ 1423 w 1859"/>
                  <a:gd name="T45" fmla="*/ 1926 h 2275"/>
                  <a:gd name="T46" fmla="*/ 1411 w 1859"/>
                  <a:gd name="T47" fmla="*/ 1052 h 2275"/>
                  <a:gd name="T48" fmla="*/ 1384 w 1859"/>
                  <a:gd name="T49" fmla="*/ 997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9" h="2275">
                    <a:moveTo>
                      <a:pt x="1384" y="997"/>
                    </a:moveTo>
                    <a:cubicBezTo>
                      <a:pt x="1360" y="1063"/>
                      <a:pt x="1335" y="1107"/>
                      <a:pt x="1330" y="1153"/>
                    </a:cubicBezTo>
                    <a:cubicBezTo>
                      <a:pt x="1296" y="1462"/>
                      <a:pt x="1262" y="1772"/>
                      <a:pt x="1236" y="2082"/>
                    </a:cubicBezTo>
                    <a:cubicBezTo>
                      <a:pt x="1223" y="2240"/>
                      <a:pt x="1230" y="2241"/>
                      <a:pt x="1075" y="2241"/>
                    </a:cubicBezTo>
                    <a:cubicBezTo>
                      <a:pt x="929" y="2241"/>
                      <a:pt x="784" y="2242"/>
                      <a:pt x="638" y="2240"/>
                    </a:cubicBezTo>
                    <a:cubicBezTo>
                      <a:pt x="525" y="2239"/>
                      <a:pt x="521" y="2233"/>
                      <a:pt x="513" y="2120"/>
                    </a:cubicBezTo>
                    <a:cubicBezTo>
                      <a:pt x="490" y="1825"/>
                      <a:pt x="464" y="1531"/>
                      <a:pt x="443" y="1236"/>
                    </a:cubicBezTo>
                    <a:cubicBezTo>
                      <a:pt x="430" y="1062"/>
                      <a:pt x="366" y="918"/>
                      <a:pt x="236" y="799"/>
                    </a:cubicBezTo>
                    <a:cubicBezTo>
                      <a:pt x="140" y="710"/>
                      <a:pt x="63" y="605"/>
                      <a:pt x="35" y="471"/>
                    </a:cubicBezTo>
                    <a:cubicBezTo>
                      <a:pt x="0" y="302"/>
                      <a:pt x="59" y="239"/>
                      <a:pt x="229" y="274"/>
                    </a:cubicBezTo>
                    <a:cubicBezTo>
                      <a:pt x="374" y="303"/>
                      <a:pt x="503" y="272"/>
                      <a:pt x="620" y="186"/>
                    </a:cubicBezTo>
                    <a:cubicBezTo>
                      <a:pt x="655" y="161"/>
                      <a:pt x="689" y="134"/>
                      <a:pt x="722" y="105"/>
                    </a:cubicBezTo>
                    <a:cubicBezTo>
                      <a:pt x="822" y="14"/>
                      <a:pt x="932" y="0"/>
                      <a:pt x="1045" y="78"/>
                    </a:cubicBezTo>
                    <a:cubicBezTo>
                      <a:pt x="1251" y="219"/>
                      <a:pt x="1456" y="205"/>
                      <a:pt x="1670" y="96"/>
                    </a:cubicBezTo>
                    <a:cubicBezTo>
                      <a:pt x="1782" y="38"/>
                      <a:pt x="1858" y="88"/>
                      <a:pt x="1850" y="216"/>
                    </a:cubicBezTo>
                    <a:cubicBezTo>
                      <a:pt x="1846" y="300"/>
                      <a:pt x="1824" y="387"/>
                      <a:pt x="1794" y="466"/>
                    </a:cubicBezTo>
                    <a:cubicBezTo>
                      <a:pt x="1768" y="532"/>
                      <a:pt x="1750" y="586"/>
                      <a:pt x="1779" y="657"/>
                    </a:cubicBezTo>
                    <a:cubicBezTo>
                      <a:pt x="1796" y="701"/>
                      <a:pt x="1798" y="764"/>
                      <a:pt x="1779" y="806"/>
                    </a:cubicBezTo>
                    <a:cubicBezTo>
                      <a:pt x="1684" y="1011"/>
                      <a:pt x="1707" y="1231"/>
                      <a:pt x="1686" y="1445"/>
                    </a:cubicBezTo>
                    <a:cubicBezTo>
                      <a:pt x="1663" y="1673"/>
                      <a:pt x="1651" y="1901"/>
                      <a:pt x="1632" y="2129"/>
                    </a:cubicBezTo>
                    <a:cubicBezTo>
                      <a:pt x="1624" y="2231"/>
                      <a:pt x="1554" y="2274"/>
                      <a:pt x="1461" y="2234"/>
                    </a:cubicBezTo>
                    <a:cubicBezTo>
                      <a:pt x="1439" y="2225"/>
                      <a:pt x="1418" y="2188"/>
                      <a:pt x="1417" y="2163"/>
                    </a:cubicBezTo>
                    <a:cubicBezTo>
                      <a:pt x="1414" y="2084"/>
                      <a:pt x="1424" y="2005"/>
                      <a:pt x="1423" y="1926"/>
                    </a:cubicBezTo>
                    <a:cubicBezTo>
                      <a:pt x="1421" y="1635"/>
                      <a:pt x="1416" y="1344"/>
                      <a:pt x="1411" y="1052"/>
                    </a:cubicBezTo>
                    <a:cubicBezTo>
                      <a:pt x="1411" y="1043"/>
                      <a:pt x="1402" y="1033"/>
                      <a:pt x="1384" y="9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">
                <a:extLst>
                  <a:ext uri="{FF2B5EF4-FFF2-40B4-BE49-F238E27FC236}">
                    <a16:creationId xmlns:a16="http://schemas.microsoft.com/office/drawing/2014/main" id="{44FD704E-CA94-3141-B6D5-C0702B207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3522663"/>
                <a:ext cx="315913" cy="557212"/>
              </a:xfrm>
              <a:custGeom>
                <a:avLst/>
                <a:gdLst>
                  <a:gd name="T0" fmla="*/ 622 w 877"/>
                  <a:gd name="T1" fmla="*/ 732 h 1546"/>
                  <a:gd name="T2" fmla="*/ 766 w 877"/>
                  <a:gd name="T3" fmla="*/ 338 h 1546"/>
                  <a:gd name="T4" fmla="*/ 559 w 877"/>
                  <a:gd name="T5" fmla="*/ 0 h 1546"/>
                  <a:gd name="T6" fmla="*/ 568 w 877"/>
                  <a:gd name="T7" fmla="*/ 425 h 1546"/>
                  <a:gd name="T8" fmla="*/ 185 w 877"/>
                  <a:gd name="T9" fmla="*/ 240 h 1546"/>
                  <a:gd name="T10" fmla="*/ 422 w 877"/>
                  <a:gd name="T11" fmla="*/ 593 h 1546"/>
                  <a:gd name="T12" fmla="*/ 0 w 877"/>
                  <a:gd name="T13" fmla="*/ 644 h 1546"/>
                  <a:gd name="T14" fmla="*/ 390 w 877"/>
                  <a:gd name="T15" fmla="*/ 813 h 1546"/>
                  <a:gd name="T16" fmla="*/ 63 w 877"/>
                  <a:gd name="T17" fmla="*/ 1084 h 1546"/>
                  <a:gd name="T18" fmla="*/ 482 w 877"/>
                  <a:gd name="T19" fmla="*/ 1015 h 1546"/>
                  <a:gd name="T20" fmla="*/ 354 w 877"/>
                  <a:gd name="T21" fmla="*/ 1419 h 1546"/>
                  <a:gd name="T22" fmla="*/ 670 w 877"/>
                  <a:gd name="T23" fmla="*/ 1135 h 1546"/>
                  <a:gd name="T24" fmla="*/ 781 w 877"/>
                  <a:gd name="T25" fmla="*/ 1545 h 1546"/>
                  <a:gd name="T26" fmla="*/ 876 w 877"/>
                  <a:gd name="T27" fmla="*/ 1194 h 1546"/>
                  <a:gd name="T28" fmla="*/ 622 w 877"/>
                  <a:gd name="T29" fmla="*/ 732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7" h="1546">
                    <a:moveTo>
                      <a:pt x="622" y="732"/>
                    </a:moveTo>
                    <a:cubicBezTo>
                      <a:pt x="639" y="584"/>
                      <a:pt x="686" y="451"/>
                      <a:pt x="766" y="338"/>
                    </a:cubicBezTo>
                    <a:lnTo>
                      <a:pt x="559" y="0"/>
                    </a:lnTo>
                    <a:lnTo>
                      <a:pt x="568" y="425"/>
                    </a:lnTo>
                    <a:lnTo>
                      <a:pt x="185" y="240"/>
                    </a:lnTo>
                    <a:lnTo>
                      <a:pt x="422" y="593"/>
                    </a:lnTo>
                    <a:lnTo>
                      <a:pt x="0" y="644"/>
                    </a:lnTo>
                    <a:lnTo>
                      <a:pt x="390" y="813"/>
                    </a:lnTo>
                    <a:lnTo>
                      <a:pt x="63" y="1084"/>
                    </a:lnTo>
                    <a:lnTo>
                      <a:pt x="482" y="1015"/>
                    </a:lnTo>
                    <a:lnTo>
                      <a:pt x="354" y="1419"/>
                    </a:lnTo>
                    <a:lnTo>
                      <a:pt x="670" y="1135"/>
                    </a:lnTo>
                    <a:lnTo>
                      <a:pt x="781" y="1545"/>
                    </a:lnTo>
                    <a:lnTo>
                      <a:pt x="876" y="1194"/>
                    </a:lnTo>
                    <a:cubicBezTo>
                      <a:pt x="710" y="1116"/>
                      <a:pt x="597" y="941"/>
                      <a:pt x="622" y="7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A35121-7610-C84F-B615-1040432441BA}"/>
              </a:ext>
            </a:extLst>
          </p:cNvPr>
          <p:cNvGrpSpPr/>
          <p:nvPr/>
        </p:nvGrpSpPr>
        <p:grpSpPr>
          <a:xfrm>
            <a:off x="562209" y="2609355"/>
            <a:ext cx="1191761" cy="1027381"/>
            <a:chOff x="562209" y="2609355"/>
            <a:chExt cx="1191761" cy="1027381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052D571B-E4BA-1B41-83E9-0F9ACB3F58BD}"/>
                </a:ext>
              </a:extLst>
            </p:cNvPr>
            <p:cNvSpPr/>
            <p:nvPr/>
          </p:nvSpPr>
          <p:spPr>
            <a:xfrm>
              <a:off x="562209" y="2609355"/>
              <a:ext cx="1191761" cy="1027381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10B3B15-F11A-594B-AB2E-3ABC3923A423}"/>
                </a:ext>
              </a:extLst>
            </p:cNvPr>
            <p:cNvGrpSpPr/>
            <p:nvPr/>
          </p:nvGrpSpPr>
          <p:grpSpPr>
            <a:xfrm>
              <a:off x="899072" y="2893905"/>
              <a:ext cx="518034" cy="458280"/>
              <a:chOff x="5749925" y="3217863"/>
              <a:chExt cx="1747838" cy="1546225"/>
            </a:xfrm>
            <a:solidFill>
              <a:schemeClr val="bg1"/>
            </a:solidFill>
          </p:grpSpPr>
          <p:sp>
            <p:nvSpPr>
              <p:cNvPr id="36" name="Freeform 4">
                <a:extLst>
                  <a:ext uri="{FF2B5EF4-FFF2-40B4-BE49-F238E27FC236}">
                    <a16:creationId xmlns:a16="http://schemas.microsoft.com/office/drawing/2014/main" id="{E0D46AE2-1ECC-4340-B62D-08A3FBC57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9925" y="3217863"/>
                <a:ext cx="1747838" cy="1546225"/>
              </a:xfrm>
              <a:custGeom>
                <a:avLst/>
                <a:gdLst>
                  <a:gd name="T0" fmla="*/ 762 w 4855"/>
                  <a:gd name="T1" fmla="*/ 4274 h 4297"/>
                  <a:gd name="T2" fmla="*/ 713 w 4855"/>
                  <a:gd name="T3" fmla="*/ 4102 h 4297"/>
                  <a:gd name="T4" fmla="*/ 188 w 4855"/>
                  <a:gd name="T5" fmla="*/ 2215 h 4297"/>
                  <a:gd name="T6" fmla="*/ 1840 w 4855"/>
                  <a:gd name="T7" fmla="*/ 2923 h 4297"/>
                  <a:gd name="T8" fmla="*/ 2092 w 4855"/>
                  <a:gd name="T9" fmla="*/ 3223 h 4297"/>
                  <a:gd name="T10" fmla="*/ 2344 w 4855"/>
                  <a:gd name="T11" fmla="*/ 4215 h 4297"/>
                  <a:gd name="T12" fmla="*/ 2504 w 4855"/>
                  <a:gd name="T13" fmla="*/ 4215 h 4297"/>
                  <a:gd name="T14" fmla="*/ 2729 w 4855"/>
                  <a:gd name="T15" fmla="*/ 3217 h 4297"/>
                  <a:gd name="T16" fmla="*/ 2981 w 4855"/>
                  <a:gd name="T17" fmla="*/ 2912 h 4297"/>
                  <a:gd name="T18" fmla="*/ 4671 w 4855"/>
                  <a:gd name="T19" fmla="*/ 2198 h 4297"/>
                  <a:gd name="T20" fmla="*/ 4146 w 4855"/>
                  <a:gd name="T21" fmla="*/ 4092 h 4297"/>
                  <a:gd name="T22" fmla="*/ 4086 w 4855"/>
                  <a:gd name="T23" fmla="*/ 4274 h 4297"/>
                  <a:gd name="T24" fmla="*/ 4199 w 4855"/>
                  <a:gd name="T25" fmla="*/ 4269 h 4297"/>
                  <a:gd name="T26" fmla="*/ 4811 w 4855"/>
                  <a:gd name="T27" fmla="*/ 2114 h 4297"/>
                  <a:gd name="T28" fmla="*/ 4789 w 4855"/>
                  <a:gd name="T29" fmla="*/ 1985 h 4297"/>
                  <a:gd name="T30" fmla="*/ 4751 w 4855"/>
                  <a:gd name="T31" fmla="*/ 1829 h 4297"/>
                  <a:gd name="T32" fmla="*/ 4548 w 4855"/>
                  <a:gd name="T33" fmla="*/ 1175 h 4297"/>
                  <a:gd name="T34" fmla="*/ 3925 w 4855"/>
                  <a:gd name="T35" fmla="*/ 43 h 4297"/>
                  <a:gd name="T36" fmla="*/ 3796 w 4855"/>
                  <a:gd name="T37" fmla="*/ 140 h 4297"/>
                  <a:gd name="T38" fmla="*/ 4360 w 4855"/>
                  <a:gd name="T39" fmla="*/ 1148 h 4297"/>
                  <a:gd name="T40" fmla="*/ 2414 w 4855"/>
                  <a:gd name="T41" fmla="*/ 1406 h 4297"/>
                  <a:gd name="T42" fmla="*/ 483 w 4855"/>
                  <a:gd name="T43" fmla="*/ 1159 h 4297"/>
                  <a:gd name="T44" fmla="*/ 1051 w 4855"/>
                  <a:gd name="T45" fmla="*/ 145 h 4297"/>
                  <a:gd name="T46" fmla="*/ 922 w 4855"/>
                  <a:gd name="T47" fmla="*/ 49 h 4297"/>
                  <a:gd name="T48" fmla="*/ 300 w 4855"/>
                  <a:gd name="T49" fmla="*/ 1186 h 4297"/>
                  <a:gd name="T50" fmla="*/ 101 w 4855"/>
                  <a:gd name="T51" fmla="*/ 1840 h 4297"/>
                  <a:gd name="T52" fmla="*/ 64 w 4855"/>
                  <a:gd name="T53" fmla="*/ 1990 h 4297"/>
                  <a:gd name="T54" fmla="*/ 43 w 4855"/>
                  <a:gd name="T55" fmla="*/ 2119 h 4297"/>
                  <a:gd name="T56" fmla="*/ 654 w 4855"/>
                  <a:gd name="T57" fmla="*/ 4274 h 4297"/>
                  <a:gd name="T58" fmla="*/ 2403 w 4855"/>
                  <a:gd name="T59" fmla="*/ 3357 h 4297"/>
                  <a:gd name="T60" fmla="*/ 2408 w 4855"/>
                  <a:gd name="T61" fmla="*/ 3609 h 4297"/>
                  <a:gd name="T62" fmla="*/ 2403 w 4855"/>
                  <a:gd name="T63" fmla="*/ 3357 h 4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55" h="4297">
                    <a:moveTo>
                      <a:pt x="708" y="4296"/>
                    </a:moveTo>
                    <a:cubicBezTo>
                      <a:pt x="729" y="4296"/>
                      <a:pt x="745" y="4290"/>
                      <a:pt x="762" y="4274"/>
                    </a:cubicBezTo>
                    <a:cubicBezTo>
                      <a:pt x="794" y="4242"/>
                      <a:pt x="794" y="4194"/>
                      <a:pt x="767" y="4162"/>
                    </a:cubicBezTo>
                    <a:cubicBezTo>
                      <a:pt x="751" y="4140"/>
                      <a:pt x="735" y="4124"/>
                      <a:pt x="713" y="4102"/>
                    </a:cubicBezTo>
                    <a:cubicBezTo>
                      <a:pt x="354" y="3690"/>
                      <a:pt x="155" y="3164"/>
                      <a:pt x="155" y="2617"/>
                    </a:cubicBezTo>
                    <a:cubicBezTo>
                      <a:pt x="155" y="2488"/>
                      <a:pt x="166" y="2354"/>
                      <a:pt x="188" y="2215"/>
                    </a:cubicBezTo>
                    <a:cubicBezTo>
                      <a:pt x="413" y="2231"/>
                      <a:pt x="633" y="2274"/>
                      <a:pt x="837" y="2333"/>
                    </a:cubicBezTo>
                    <a:cubicBezTo>
                      <a:pt x="1245" y="2456"/>
                      <a:pt x="1593" y="2660"/>
                      <a:pt x="1840" y="2923"/>
                    </a:cubicBezTo>
                    <a:lnTo>
                      <a:pt x="1995" y="3078"/>
                    </a:lnTo>
                    <a:cubicBezTo>
                      <a:pt x="2022" y="3110"/>
                      <a:pt x="2060" y="3159"/>
                      <a:pt x="2092" y="3223"/>
                    </a:cubicBezTo>
                    <a:cubicBezTo>
                      <a:pt x="2178" y="3378"/>
                      <a:pt x="2274" y="3614"/>
                      <a:pt x="2317" y="3899"/>
                    </a:cubicBezTo>
                    <a:cubicBezTo>
                      <a:pt x="2333" y="4001"/>
                      <a:pt x="2344" y="4103"/>
                      <a:pt x="2344" y="4215"/>
                    </a:cubicBezTo>
                    <a:cubicBezTo>
                      <a:pt x="2344" y="4258"/>
                      <a:pt x="2382" y="4296"/>
                      <a:pt x="2425" y="4296"/>
                    </a:cubicBezTo>
                    <a:cubicBezTo>
                      <a:pt x="2467" y="4296"/>
                      <a:pt x="2504" y="4258"/>
                      <a:pt x="2504" y="4215"/>
                    </a:cubicBezTo>
                    <a:cubicBezTo>
                      <a:pt x="2504" y="4092"/>
                      <a:pt x="2515" y="3979"/>
                      <a:pt x="2531" y="3867"/>
                    </a:cubicBezTo>
                    <a:cubicBezTo>
                      <a:pt x="2568" y="3598"/>
                      <a:pt x="2649" y="3373"/>
                      <a:pt x="2729" y="3217"/>
                    </a:cubicBezTo>
                    <a:cubicBezTo>
                      <a:pt x="2762" y="3153"/>
                      <a:pt x="2794" y="3105"/>
                      <a:pt x="2826" y="3067"/>
                    </a:cubicBezTo>
                    <a:lnTo>
                      <a:pt x="2981" y="2912"/>
                    </a:lnTo>
                    <a:cubicBezTo>
                      <a:pt x="3233" y="2638"/>
                      <a:pt x="3598" y="2434"/>
                      <a:pt x="4022" y="2311"/>
                    </a:cubicBezTo>
                    <a:cubicBezTo>
                      <a:pt x="4226" y="2252"/>
                      <a:pt x="4446" y="2214"/>
                      <a:pt x="4671" y="2198"/>
                    </a:cubicBezTo>
                    <a:cubicBezTo>
                      <a:pt x="4692" y="2338"/>
                      <a:pt x="4703" y="2477"/>
                      <a:pt x="4703" y="2606"/>
                    </a:cubicBezTo>
                    <a:cubicBezTo>
                      <a:pt x="4703" y="3159"/>
                      <a:pt x="4505" y="3679"/>
                      <a:pt x="4146" y="4092"/>
                    </a:cubicBezTo>
                    <a:cubicBezTo>
                      <a:pt x="4129" y="4113"/>
                      <a:pt x="4113" y="4129"/>
                      <a:pt x="4092" y="4151"/>
                    </a:cubicBezTo>
                    <a:cubicBezTo>
                      <a:pt x="4054" y="4194"/>
                      <a:pt x="4054" y="4247"/>
                      <a:pt x="4086" y="4274"/>
                    </a:cubicBezTo>
                    <a:cubicBezTo>
                      <a:pt x="4103" y="4290"/>
                      <a:pt x="4124" y="4296"/>
                      <a:pt x="4140" y="4296"/>
                    </a:cubicBezTo>
                    <a:cubicBezTo>
                      <a:pt x="4161" y="4296"/>
                      <a:pt x="4183" y="4285"/>
                      <a:pt x="4199" y="4269"/>
                    </a:cubicBezTo>
                    <a:cubicBezTo>
                      <a:pt x="4618" y="3818"/>
                      <a:pt x="4854" y="3228"/>
                      <a:pt x="4854" y="2611"/>
                    </a:cubicBezTo>
                    <a:cubicBezTo>
                      <a:pt x="4854" y="2456"/>
                      <a:pt x="4837" y="2284"/>
                      <a:pt x="4811" y="2114"/>
                    </a:cubicBezTo>
                    <a:lnTo>
                      <a:pt x="4811" y="2108"/>
                    </a:lnTo>
                    <a:cubicBezTo>
                      <a:pt x="4805" y="2065"/>
                      <a:pt x="4794" y="2028"/>
                      <a:pt x="4789" y="1985"/>
                    </a:cubicBezTo>
                    <a:cubicBezTo>
                      <a:pt x="4789" y="1979"/>
                      <a:pt x="4784" y="1969"/>
                      <a:pt x="4784" y="1963"/>
                    </a:cubicBezTo>
                    <a:cubicBezTo>
                      <a:pt x="4773" y="1920"/>
                      <a:pt x="4762" y="1872"/>
                      <a:pt x="4751" y="1829"/>
                    </a:cubicBezTo>
                    <a:cubicBezTo>
                      <a:pt x="4751" y="1819"/>
                      <a:pt x="4746" y="1813"/>
                      <a:pt x="4746" y="1802"/>
                    </a:cubicBezTo>
                    <a:cubicBezTo>
                      <a:pt x="4698" y="1593"/>
                      <a:pt x="4628" y="1384"/>
                      <a:pt x="4548" y="1175"/>
                    </a:cubicBezTo>
                    <a:cubicBezTo>
                      <a:pt x="4548" y="1169"/>
                      <a:pt x="4542" y="1169"/>
                      <a:pt x="4542" y="1164"/>
                    </a:cubicBezTo>
                    <a:cubicBezTo>
                      <a:pt x="4381" y="762"/>
                      <a:pt x="4172" y="370"/>
                      <a:pt x="3925" y="43"/>
                    </a:cubicBezTo>
                    <a:cubicBezTo>
                      <a:pt x="3898" y="6"/>
                      <a:pt x="3850" y="0"/>
                      <a:pt x="3813" y="27"/>
                    </a:cubicBezTo>
                    <a:cubicBezTo>
                      <a:pt x="3775" y="54"/>
                      <a:pt x="3770" y="102"/>
                      <a:pt x="3796" y="140"/>
                    </a:cubicBezTo>
                    <a:cubicBezTo>
                      <a:pt x="3823" y="172"/>
                      <a:pt x="3845" y="210"/>
                      <a:pt x="3871" y="242"/>
                    </a:cubicBezTo>
                    <a:cubicBezTo>
                      <a:pt x="4065" y="515"/>
                      <a:pt x="4231" y="826"/>
                      <a:pt x="4360" y="1148"/>
                    </a:cubicBezTo>
                    <a:cubicBezTo>
                      <a:pt x="4226" y="1186"/>
                      <a:pt x="4081" y="1223"/>
                      <a:pt x="3936" y="1255"/>
                    </a:cubicBezTo>
                    <a:cubicBezTo>
                      <a:pt x="3470" y="1357"/>
                      <a:pt x="2949" y="1406"/>
                      <a:pt x="2414" y="1406"/>
                    </a:cubicBezTo>
                    <a:cubicBezTo>
                      <a:pt x="1883" y="1406"/>
                      <a:pt x="1373" y="1357"/>
                      <a:pt x="906" y="1261"/>
                    </a:cubicBezTo>
                    <a:cubicBezTo>
                      <a:pt x="762" y="1228"/>
                      <a:pt x="617" y="1196"/>
                      <a:pt x="483" y="1159"/>
                    </a:cubicBezTo>
                    <a:cubicBezTo>
                      <a:pt x="617" y="832"/>
                      <a:pt x="783" y="521"/>
                      <a:pt x="976" y="247"/>
                    </a:cubicBezTo>
                    <a:cubicBezTo>
                      <a:pt x="1003" y="210"/>
                      <a:pt x="1024" y="177"/>
                      <a:pt x="1051" y="145"/>
                    </a:cubicBezTo>
                    <a:cubicBezTo>
                      <a:pt x="1078" y="108"/>
                      <a:pt x="1072" y="58"/>
                      <a:pt x="1035" y="32"/>
                    </a:cubicBezTo>
                    <a:cubicBezTo>
                      <a:pt x="997" y="5"/>
                      <a:pt x="949" y="11"/>
                      <a:pt x="922" y="49"/>
                    </a:cubicBezTo>
                    <a:cubicBezTo>
                      <a:pt x="676" y="376"/>
                      <a:pt x="466" y="767"/>
                      <a:pt x="305" y="1175"/>
                    </a:cubicBezTo>
                    <a:cubicBezTo>
                      <a:pt x="305" y="1181"/>
                      <a:pt x="300" y="1181"/>
                      <a:pt x="300" y="1186"/>
                    </a:cubicBezTo>
                    <a:cubicBezTo>
                      <a:pt x="220" y="1390"/>
                      <a:pt x="155" y="1599"/>
                      <a:pt x="107" y="1808"/>
                    </a:cubicBezTo>
                    <a:cubicBezTo>
                      <a:pt x="107" y="1819"/>
                      <a:pt x="101" y="1829"/>
                      <a:pt x="101" y="1840"/>
                    </a:cubicBezTo>
                    <a:cubicBezTo>
                      <a:pt x="91" y="1883"/>
                      <a:pt x="80" y="1926"/>
                      <a:pt x="75" y="1969"/>
                    </a:cubicBezTo>
                    <a:cubicBezTo>
                      <a:pt x="64" y="1974"/>
                      <a:pt x="64" y="1979"/>
                      <a:pt x="64" y="1990"/>
                    </a:cubicBezTo>
                    <a:cubicBezTo>
                      <a:pt x="54" y="2033"/>
                      <a:pt x="48" y="2076"/>
                      <a:pt x="43" y="2114"/>
                    </a:cubicBezTo>
                    <a:lnTo>
                      <a:pt x="43" y="2119"/>
                    </a:lnTo>
                    <a:cubicBezTo>
                      <a:pt x="16" y="2290"/>
                      <a:pt x="0" y="2461"/>
                      <a:pt x="0" y="2617"/>
                    </a:cubicBezTo>
                    <a:cubicBezTo>
                      <a:pt x="0" y="3234"/>
                      <a:pt x="231" y="3824"/>
                      <a:pt x="654" y="4274"/>
                    </a:cubicBezTo>
                    <a:cubicBezTo>
                      <a:pt x="665" y="4290"/>
                      <a:pt x="687" y="4296"/>
                      <a:pt x="708" y="4296"/>
                    </a:cubicBezTo>
                    <a:close/>
                    <a:moveTo>
                      <a:pt x="2403" y="3357"/>
                    </a:moveTo>
                    <a:cubicBezTo>
                      <a:pt x="2434" y="3357"/>
                      <a:pt x="2466" y="3352"/>
                      <a:pt x="2493" y="3341"/>
                    </a:cubicBezTo>
                    <a:cubicBezTo>
                      <a:pt x="2461" y="3421"/>
                      <a:pt x="2434" y="3512"/>
                      <a:pt x="2408" y="3609"/>
                    </a:cubicBezTo>
                    <a:cubicBezTo>
                      <a:pt x="2382" y="3518"/>
                      <a:pt x="2355" y="3427"/>
                      <a:pt x="2317" y="3346"/>
                    </a:cubicBezTo>
                    <a:cubicBezTo>
                      <a:pt x="2350" y="3352"/>
                      <a:pt x="2376" y="3357"/>
                      <a:pt x="2403" y="335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9A11077D-6BC3-B64B-9AA8-3E6B1849A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9713" y="3462338"/>
                <a:ext cx="58737" cy="157162"/>
              </a:xfrm>
              <a:custGeom>
                <a:avLst/>
                <a:gdLst>
                  <a:gd name="T0" fmla="*/ 81 w 161"/>
                  <a:gd name="T1" fmla="*/ 0 h 435"/>
                  <a:gd name="T2" fmla="*/ 0 w 161"/>
                  <a:gd name="T3" fmla="*/ 80 h 435"/>
                  <a:gd name="T4" fmla="*/ 0 w 161"/>
                  <a:gd name="T5" fmla="*/ 354 h 435"/>
                  <a:gd name="T6" fmla="*/ 81 w 161"/>
                  <a:gd name="T7" fmla="*/ 434 h 435"/>
                  <a:gd name="T8" fmla="*/ 160 w 161"/>
                  <a:gd name="T9" fmla="*/ 354 h 435"/>
                  <a:gd name="T10" fmla="*/ 160 w 161"/>
                  <a:gd name="T11" fmla="*/ 80 h 435"/>
                  <a:gd name="T12" fmla="*/ 81 w 161"/>
                  <a:gd name="T13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435">
                    <a:moveTo>
                      <a:pt x="81" y="0"/>
                    </a:moveTo>
                    <a:cubicBezTo>
                      <a:pt x="38" y="0"/>
                      <a:pt x="0" y="37"/>
                      <a:pt x="0" y="80"/>
                    </a:cubicBezTo>
                    <a:lnTo>
                      <a:pt x="0" y="354"/>
                    </a:lnTo>
                    <a:cubicBezTo>
                      <a:pt x="0" y="397"/>
                      <a:pt x="38" y="434"/>
                      <a:pt x="81" y="434"/>
                    </a:cubicBezTo>
                    <a:cubicBezTo>
                      <a:pt x="123" y="434"/>
                      <a:pt x="160" y="397"/>
                      <a:pt x="160" y="354"/>
                    </a:cubicBezTo>
                    <a:lnTo>
                      <a:pt x="160" y="80"/>
                    </a:lnTo>
                    <a:cubicBezTo>
                      <a:pt x="160" y="38"/>
                      <a:pt x="123" y="0"/>
                      <a:pt x="8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A68E6F-1D58-466A-835A-A935DE9CD689}"/>
              </a:ext>
            </a:extLst>
          </p:cNvPr>
          <p:cNvGrpSpPr/>
          <p:nvPr/>
        </p:nvGrpSpPr>
        <p:grpSpPr>
          <a:xfrm>
            <a:off x="562209" y="3688899"/>
            <a:ext cx="1191761" cy="1027381"/>
            <a:chOff x="562209" y="3688899"/>
            <a:chExt cx="1191761" cy="1027381"/>
          </a:xfrm>
        </p:grpSpPr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B517FFD9-EB2F-8E45-93C4-D683AFAF5A73}"/>
                </a:ext>
              </a:extLst>
            </p:cNvPr>
            <p:cNvSpPr/>
            <p:nvPr/>
          </p:nvSpPr>
          <p:spPr>
            <a:xfrm>
              <a:off x="562209" y="3688899"/>
              <a:ext cx="1191761" cy="1027381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96BEA8-1F16-4BEF-82B3-F8EB479C33C7}"/>
                </a:ext>
              </a:extLst>
            </p:cNvPr>
            <p:cNvSpPr/>
            <p:nvPr/>
          </p:nvSpPr>
          <p:spPr>
            <a:xfrm>
              <a:off x="946791" y="3953542"/>
              <a:ext cx="422598" cy="498094"/>
            </a:xfrm>
            <a:custGeom>
              <a:avLst/>
              <a:gdLst>
                <a:gd name="connsiteX0" fmla="*/ 2538639 w 2741408"/>
                <a:gd name="connsiteY0" fmla="*/ 3230262 h 3231158"/>
                <a:gd name="connsiteX1" fmla="*/ 4479 w 2741408"/>
                <a:gd name="connsiteY1" fmla="*/ 3230262 h 3231158"/>
                <a:gd name="connsiteX2" fmla="*/ 4479 w 2741408"/>
                <a:gd name="connsiteY2" fmla="*/ 2749471 h 3231158"/>
                <a:gd name="connsiteX3" fmla="*/ 374779 w 2741408"/>
                <a:gd name="connsiteY3" fmla="*/ 2749471 h 3231158"/>
                <a:gd name="connsiteX4" fmla="*/ 374779 w 2741408"/>
                <a:gd name="connsiteY4" fmla="*/ 2369616 h 3231158"/>
                <a:gd name="connsiteX5" fmla="*/ 414197 w 2741408"/>
                <a:gd name="connsiteY5" fmla="*/ 2367824 h 3231158"/>
                <a:gd name="connsiteX6" fmla="*/ 450033 w 2741408"/>
                <a:gd name="connsiteY6" fmla="*/ 2364240 h 3231158"/>
                <a:gd name="connsiteX7" fmla="*/ 446449 w 2741408"/>
                <a:gd name="connsiteY7" fmla="*/ 2351698 h 3231158"/>
                <a:gd name="connsiteX8" fmla="*/ 419573 w 2741408"/>
                <a:gd name="connsiteY8" fmla="*/ 2312279 h 3231158"/>
                <a:gd name="connsiteX9" fmla="*/ 242187 w 2741408"/>
                <a:gd name="connsiteY9" fmla="*/ 1689938 h 3231158"/>
                <a:gd name="connsiteX10" fmla="*/ 350290 w 2741408"/>
                <a:gd name="connsiteY10" fmla="*/ 1246773 h 3231158"/>
                <a:gd name="connsiteX11" fmla="*/ 1049679 w 2741408"/>
                <a:gd name="connsiteY11" fmla="*/ 494827 h 3231158"/>
                <a:gd name="connsiteX12" fmla="*/ 1717411 w 2741408"/>
                <a:gd name="connsiteY12" fmla="*/ 325206 h 3231158"/>
                <a:gd name="connsiteX13" fmla="*/ 1828501 w 2741408"/>
                <a:gd name="connsiteY13" fmla="*/ 240993 h 3231158"/>
                <a:gd name="connsiteX14" fmla="*/ 1818348 w 2741408"/>
                <a:gd name="connsiteY14" fmla="*/ 237410 h 3231158"/>
                <a:gd name="connsiteX15" fmla="*/ 913504 w 2741408"/>
                <a:gd name="connsiteY15" fmla="*/ 463173 h 3231158"/>
                <a:gd name="connsiteX16" fmla="*/ 275036 w 2741408"/>
                <a:gd name="connsiteY16" fmla="*/ 1188242 h 3231158"/>
                <a:gd name="connsiteX17" fmla="*/ 171711 w 2741408"/>
                <a:gd name="connsiteY17" fmla="*/ 1954522 h 3231158"/>
                <a:gd name="connsiteX18" fmla="*/ 172308 w 2741408"/>
                <a:gd name="connsiteY18" fmla="*/ 2108615 h 3231158"/>
                <a:gd name="connsiteX19" fmla="*/ 141848 w 2741408"/>
                <a:gd name="connsiteY19" fmla="*/ 1985580 h 3231158"/>
                <a:gd name="connsiteX20" fmla="*/ 252938 w 2741408"/>
                <a:gd name="connsiteY20" fmla="*/ 982189 h 3231158"/>
                <a:gd name="connsiteX21" fmla="*/ 801219 w 2741408"/>
                <a:gd name="connsiteY21" fmla="*/ 401655 h 3231158"/>
                <a:gd name="connsiteX22" fmla="*/ 1826112 w 2741408"/>
                <a:gd name="connsiteY22" fmla="*/ 196199 h 3231158"/>
                <a:gd name="connsiteX23" fmla="*/ 1912715 w 2741408"/>
                <a:gd name="connsiteY23" fmla="*/ 169322 h 3231158"/>
                <a:gd name="connsiteX24" fmla="*/ 2127727 w 2741408"/>
                <a:gd name="connsiteY24" fmla="*/ 4479 h 3231158"/>
                <a:gd name="connsiteX25" fmla="*/ 2096669 w 2741408"/>
                <a:gd name="connsiteY25" fmla="*/ 204560 h 3231158"/>
                <a:gd name="connsiteX26" fmla="*/ 2162965 w 2741408"/>
                <a:gd name="connsiteY26" fmla="*/ 146029 h 3231158"/>
                <a:gd name="connsiteX27" fmla="*/ 2224482 w 2741408"/>
                <a:gd name="connsiteY27" fmla="*/ 104221 h 3231158"/>
                <a:gd name="connsiteX28" fmla="*/ 2312279 w 2741408"/>
                <a:gd name="connsiteY28" fmla="*/ 642350 h 3231158"/>
                <a:gd name="connsiteX29" fmla="*/ 2593587 w 2741408"/>
                <a:gd name="connsiteY29" fmla="*/ 1272455 h 3231158"/>
                <a:gd name="connsiteX30" fmla="*/ 2635395 w 2741408"/>
                <a:gd name="connsiteY30" fmla="*/ 1357266 h 3231158"/>
                <a:gd name="connsiteX31" fmla="*/ 2724386 w 2741408"/>
                <a:gd name="connsiteY31" fmla="*/ 1524498 h 3231158"/>
                <a:gd name="connsiteX32" fmla="*/ 2569099 w 2741408"/>
                <a:gd name="connsiteY32" fmla="*/ 1858961 h 3231158"/>
                <a:gd name="connsiteX33" fmla="*/ 2271069 w 2741408"/>
                <a:gd name="connsiteY33" fmla="*/ 1702480 h 3231158"/>
                <a:gd name="connsiteX34" fmla="*/ 2233441 w 2741408"/>
                <a:gd name="connsiteY34" fmla="*/ 1664853 h 3231158"/>
                <a:gd name="connsiteX35" fmla="*/ 1959897 w 2741408"/>
                <a:gd name="connsiteY35" fmla="*/ 1524498 h 3231158"/>
                <a:gd name="connsiteX36" fmla="*/ 1751455 w 2741408"/>
                <a:gd name="connsiteY36" fmla="*/ 1317250 h 3231158"/>
                <a:gd name="connsiteX37" fmla="*/ 1543013 w 2741408"/>
                <a:gd name="connsiteY37" fmla="*/ 1669034 h 3231158"/>
                <a:gd name="connsiteX38" fmla="*/ 1727565 w 2741408"/>
                <a:gd name="connsiteY38" fmla="*/ 2266888 h 3231158"/>
                <a:gd name="connsiteX39" fmla="*/ 1925854 w 2741408"/>
                <a:gd name="connsiteY39" fmla="*/ 2370810 h 3231158"/>
                <a:gd name="connsiteX40" fmla="*/ 2167743 w 2741408"/>
                <a:gd name="connsiteY40" fmla="*/ 2369018 h 3231158"/>
                <a:gd name="connsiteX41" fmla="*/ 2167743 w 2741408"/>
                <a:gd name="connsiteY41" fmla="*/ 2754846 h 3231158"/>
                <a:gd name="connsiteX42" fmla="*/ 2533862 w 2741408"/>
                <a:gd name="connsiteY42" fmla="*/ 2754846 h 3231158"/>
                <a:gd name="connsiteX43" fmla="*/ 2533862 w 2741408"/>
                <a:gd name="connsiteY43" fmla="*/ 2820544 h 3231158"/>
                <a:gd name="connsiteX44" fmla="*/ 2538639 w 2741408"/>
                <a:gd name="connsiteY44" fmla="*/ 3230262 h 32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41408" h="3231158">
                  <a:moveTo>
                    <a:pt x="2538639" y="3230262"/>
                  </a:moveTo>
                  <a:cubicBezTo>
                    <a:pt x="1694118" y="3230262"/>
                    <a:pt x="849000" y="3230262"/>
                    <a:pt x="4479" y="3230262"/>
                  </a:cubicBezTo>
                  <a:cubicBezTo>
                    <a:pt x="4479" y="3071989"/>
                    <a:pt x="4479" y="2913119"/>
                    <a:pt x="4479" y="2749471"/>
                  </a:cubicBezTo>
                  <a:cubicBezTo>
                    <a:pt x="131695" y="2749471"/>
                    <a:pt x="250549" y="2749471"/>
                    <a:pt x="374779" y="2749471"/>
                  </a:cubicBezTo>
                  <a:cubicBezTo>
                    <a:pt x="374779" y="2619866"/>
                    <a:pt x="374779" y="2494442"/>
                    <a:pt x="374779" y="2369616"/>
                  </a:cubicBezTo>
                  <a:cubicBezTo>
                    <a:pt x="392098" y="2369018"/>
                    <a:pt x="403446" y="2368421"/>
                    <a:pt x="414197" y="2367824"/>
                  </a:cubicBezTo>
                  <a:cubicBezTo>
                    <a:pt x="426143" y="2366629"/>
                    <a:pt x="437491" y="2365435"/>
                    <a:pt x="450033" y="2364240"/>
                  </a:cubicBezTo>
                  <a:cubicBezTo>
                    <a:pt x="448241" y="2357073"/>
                    <a:pt x="448241" y="2354087"/>
                    <a:pt x="446449" y="2351698"/>
                  </a:cubicBezTo>
                  <a:cubicBezTo>
                    <a:pt x="437491" y="2338558"/>
                    <a:pt x="428532" y="2325419"/>
                    <a:pt x="419573" y="2312279"/>
                  </a:cubicBezTo>
                  <a:cubicBezTo>
                    <a:pt x="293551" y="2124143"/>
                    <a:pt x="229645" y="1917492"/>
                    <a:pt x="242187" y="1689938"/>
                  </a:cubicBezTo>
                  <a:cubicBezTo>
                    <a:pt x="250549" y="1535248"/>
                    <a:pt x="291760" y="1388920"/>
                    <a:pt x="350290" y="1246773"/>
                  </a:cubicBezTo>
                  <a:cubicBezTo>
                    <a:pt x="488257" y="908129"/>
                    <a:pt x="722382" y="655489"/>
                    <a:pt x="1049679" y="494827"/>
                  </a:cubicBezTo>
                  <a:cubicBezTo>
                    <a:pt x="1259316" y="392099"/>
                    <a:pt x="1486870" y="347305"/>
                    <a:pt x="1717411" y="325206"/>
                  </a:cubicBezTo>
                  <a:cubicBezTo>
                    <a:pt x="1778332" y="319234"/>
                    <a:pt x="1812375" y="297135"/>
                    <a:pt x="1828501" y="240993"/>
                  </a:cubicBezTo>
                  <a:cubicBezTo>
                    <a:pt x="1824320" y="239201"/>
                    <a:pt x="1821334" y="237410"/>
                    <a:pt x="1818348" y="237410"/>
                  </a:cubicBezTo>
                  <a:cubicBezTo>
                    <a:pt x="1501205" y="249952"/>
                    <a:pt x="1196007" y="312664"/>
                    <a:pt x="913504" y="463173"/>
                  </a:cubicBezTo>
                  <a:cubicBezTo>
                    <a:pt x="609500" y="625029"/>
                    <a:pt x="393891" y="865723"/>
                    <a:pt x="275036" y="1188242"/>
                  </a:cubicBezTo>
                  <a:cubicBezTo>
                    <a:pt x="184254" y="1434909"/>
                    <a:pt x="154391" y="1691729"/>
                    <a:pt x="171711" y="1954522"/>
                  </a:cubicBezTo>
                  <a:cubicBezTo>
                    <a:pt x="175295" y="2005886"/>
                    <a:pt x="172308" y="2057251"/>
                    <a:pt x="172308" y="2108615"/>
                  </a:cubicBezTo>
                  <a:cubicBezTo>
                    <a:pt x="156780" y="2068598"/>
                    <a:pt x="149015" y="2026790"/>
                    <a:pt x="141848" y="1985580"/>
                  </a:cubicBezTo>
                  <a:cubicBezTo>
                    <a:pt x="81525" y="1640365"/>
                    <a:pt x="98846" y="1304110"/>
                    <a:pt x="252938" y="982189"/>
                  </a:cubicBezTo>
                  <a:cubicBezTo>
                    <a:pt x="373584" y="730146"/>
                    <a:pt x="556344" y="537232"/>
                    <a:pt x="801219" y="401655"/>
                  </a:cubicBezTo>
                  <a:cubicBezTo>
                    <a:pt x="1121350" y="224867"/>
                    <a:pt x="1465369" y="168128"/>
                    <a:pt x="1826112" y="196199"/>
                  </a:cubicBezTo>
                  <a:cubicBezTo>
                    <a:pt x="1860156" y="198588"/>
                    <a:pt x="1885240" y="191421"/>
                    <a:pt x="1912715" y="169322"/>
                  </a:cubicBezTo>
                  <a:cubicBezTo>
                    <a:pt x="1979010" y="113777"/>
                    <a:pt x="2050084" y="63608"/>
                    <a:pt x="2127727" y="4479"/>
                  </a:cubicBezTo>
                  <a:cubicBezTo>
                    <a:pt x="2116379" y="77345"/>
                    <a:pt x="2107420" y="135279"/>
                    <a:pt x="2096669" y="204560"/>
                  </a:cubicBezTo>
                  <a:cubicBezTo>
                    <a:pt x="2125338" y="178878"/>
                    <a:pt x="2143256" y="160961"/>
                    <a:pt x="2162965" y="146029"/>
                  </a:cubicBezTo>
                  <a:cubicBezTo>
                    <a:pt x="2182674" y="130501"/>
                    <a:pt x="2204773" y="117361"/>
                    <a:pt x="2224482" y="104221"/>
                  </a:cubicBezTo>
                  <a:cubicBezTo>
                    <a:pt x="2214926" y="293552"/>
                    <a:pt x="2188647" y="471534"/>
                    <a:pt x="2312279" y="642350"/>
                  </a:cubicBezTo>
                  <a:cubicBezTo>
                    <a:pt x="2447857" y="829888"/>
                    <a:pt x="2515944" y="1055054"/>
                    <a:pt x="2593587" y="1272455"/>
                  </a:cubicBezTo>
                  <a:cubicBezTo>
                    <a:pt x="2604338" y="1301721"/>
                    <a:pt x="2620464" y="1329195"/>
                    <a:pt x="2635395" y="1357266"/>
                  </a:cubicBezTo>
                  <a:cubicBezTo>
                    <a:pt x="2665258" y="1412811"/>
                    <a:pt x="2705274" y="1465369"/>
                    <a:pt x="2724386" y="1524498"/>
                  </a:cubicBezTo>
                  <a:cubicBezTo>
                    <a:pt x="2773959" y="1681576"/>
                    <a:pt x="2711844" y="1807597"/>
                    <a:pt x="2569099" y="1858961"/>
                  </a:cubicBezTo>
                  <a:cubicBezTo>
                    <a:pt x="2417397" y="1913312"/>
                    <a:pt x="2315265" y="1858364"/>
                    <a:pt x="2271069" y="1702480"/>
                  </a:cubicBezTo>
                  <a:cubicBezTo>
                    <a:pt x="2266887" y="1686951"/>
                    <a:pt x="2248373" y="1667839"/>
                    <a:pt x="2233441" y="1664853"/>
                  </a:cubicBezTo>
                  <a:cubicBezTo>
                    <a:pt x="2129518" y="1641560"/>
                    <a:pt x="2038139" y="1594974"/>
                    <a:pt x="1959897" y="1524498"/>
                  </a:cubicBezTo>
                  <a:cubicBezTo>
                    <a:pt x="1888227" y="1459994"/>
                    <a:pt x="1822528" y="1388323"/>
                    <a:pt x="1751455" y="1317250"/>
                  </a:cubicBezTo>
                  <a:cubicBezTo>
                    <a:pt x="1614683" y="1391309"/>
                    <a:pt x="1548985" y="1513747"/>
                    <a:pt x="1543013" y="1669034"/>
                  </a:cubicBezTo>
                  <a:cubicBezTo>
                    <a:pt x="1535248" y="1889421"/>
                    <a:pt x="1616475" y="2081738"/>
                    <a:pt x="1727565" y="2266888"/>
                  </a:cubicBezTo>
                  <a:cubicBezTo>
                    <a:pt x="1775346" y="2346920"/>
                    <a:pt x="1830890" y="2382158"/>
                    <a:pt x="1925854" y="2370810"/>
                  </a:cubicBezTo>
                  <a:cubicBezTo>
                    <a:pt x="2003497" y="2361254"/>
                    <a:pt x="2083530" y="2369018"/>
                    <a:pt x="2167743" y="2369018"/>
                  </a:cubicBezTo>
                  <a:cubicBezTo>
                    <a:pt x="2167743" y="2501012"/>
                    <a:pt x="2167743" y="2625839"/>
                    <a:pt x="2167743" y="2754846"/>
                  </a:cubicBezTo>
                  <a:cubicBezTo>
                    <a:pt x="2291973" y="2754846"/>
                    <a:pt x="2410826" y="2754846"/>
                    <a:pt x="2533862" y="2754846"/>
                  </a:cubicBezTo>
                  <a:cubicBezTo>
                    <a:pt x="2533862" y="2779931"/>
                    <a:pt x="2533862" y="2800238"/>
                    <a:pt x="2533862" y="2820544"/>
                  </a:cubicBezTo>
                  <a:cubicBezTo>
                    <a:pt x="2536250" y="2956122"/>
                    <a:pt x="2537445" y="3093491"/>
                    <a:pt x="2538639" y="32302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9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rial"/>
                <a:cs typeface="Arial"/>
              </a:rPr>
              <a:t>EPAT Overview </a:t>
            </a:r>
          </a:p>
        </p:txBody>
      </p:sp>
    </p:spTree>
    <p:extLst>
      <p:ext uri="{BB962C8B-B14F-4D97-AF65-F5344CB8AC3E}">
        <p14:creationId xmlns:p14="http://schemas.microsoft.com/office/powerpoint/2010/main" val="10163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What is </a:t>
            </a:r>
            <a:r>
              <a:rPr lang="de-CH" dirty="0">
                <a:cs typeface="Arial"/>
              </a:rPr>
              <a:t>EPAT</a:t>
            </a:r>
            <a:r>
              <a:rPr lang="en-US" dirty="0">
                <a:cs typeface="Arial"/>
              </a:rPr>
              <a:t>?</a:t>
            </a:r>
          </a:p>
        </p:txBody>
      </p:sp>
      <p:sp>
        <p:nvSpPr>
          <p:cNvPr id="16391" name="Content Placeholder 14"/>
          <p:cNvSpPr>
            <a:spLocks noGrp="1"/>
          </p:cNvSpPr>
          <p:nvPr>
            <p:ph idx="1"/>
          </p:nvPr>
        </p:nvSpPr>
        <p:spPr>
          <a:xfrm>
            <a:off x="3155044" y="2179865"/>
            <a:ext cx="5216676" cy="39116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cs typeface="Arial"/>
              </a:rPr>
              <a:t>EPAT is a proprietary technology platform based on unique sets of acoustic pressure waves.</a:t>
            </a:r>
          </a:p>
          <a:p>
            <a:pPr marL="0" lvl="1" indent="0">
              <a:buNone/>
            </a:pPr>
            <a:endParaRPr lang="en-US" dirty="0">
              <a:cs typeface="Arial"/>
            </a:endParaRPr>
          </a:p>
          <a:p>
            <a:pPr marL="0" lvl="1" indent="0">
              <a:buNone/>
            </a:pPr>
            <a:r>
              <a:rPr lang="en-US" dirty="0">
                <a:cs typeface="Arial"/>
              </a:rPr>
              <a:t>It is the most advanced, non-invasive treatment for acute and chronic musculoskeletal pain.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789180" cy="365125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DD5A7C2-8E56-5447-9B47-AEB937BE0B26}"/>
              </a:ext>
            </a:extLst>
          </p:cNvPr>
          <p:cNvSpPr txBox="1">
            <a:spLocks/>
          </p:cNvSpPr>
          <p:nvPr/>
        </p:nvSpPr>
        <p:spPr>
          <a:xfrm>
            <a:off x="331302" y="1600200"/>
            <a:ext cx="8111173" cy="57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1038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rgbClr val="77787A"/>
                </a:solidFill>
                <a:latin typeface="+mn-lt"/>
                <a:ea typeface="+mn-ea"/>
                <a:cs typeface="+mn-cs"/>
              </a:defRPr>
            </a:lvl4pPr>
            <a:lvl5pPr marL="909638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i="1" kern="1200">
                <a:solidFill>
                  <a:srgbClr val="7778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EPAT (EXTRACORPOREAL PULSE ACTIVATION TECHNOLOGY) </a:t>
            </a:r>
          </a:p>
        </p:txBody>
      </p:sp>
      <p:pic>
        <p:nvPicPr>
          <p:cNvPr id="15" name="Picture 14" descr="Slide1.jpg">
            <a:extLst>
              <a:ext uri="{FF2B5EF4-FFF2-40B4-BE49-F238E27FC236}">
                <a16:creationId xmlns:a16="http://schemas.microsoft.com/office/drawing/2014/main" id="{399BB9A6-0A66-424F-8BD4-3C748FAFC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1900" r="64718" b="13490"/>
          <a:stretch/>
        </p:blipFill>
        <p:spPr>
          <a:xfrm>
            <a:off x="1" y="2179864"/>
            <a:ext cx="3011714" cy="42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How Does It Work?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EPAT PROVIDES A MECHANICAL STIMULUS,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USING ACOUSTIC PRESSURE WAVES, THAT CAUSES A BIOLOGICAL RESPONSE IN TREATED TISSUE, WHICH STIMULATES AND ACCELERATES THE HEALING PROCESS.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  <a:cs typeface="Arial"/>
              </a:rPr>
              <a:t>SPECIFICALLY, THE ACOUSTIC PRESSURE WAVES: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Induce angiogenesis and </a:t>
            </a:r>
            <a:r>
              <a:rPr lang="en-US" sz="2000" dirty="0" err="1">
                <a:solidFill>
                  <a:schemeClr val="tx2"/>
                </a:solidFill>
                <a:cs typeface="Arial"/>
              </a:rPr>
              <a:t>mechanotransduction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,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Provide a vascular response,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Enhance blood circulation,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Break down adhesions and scar tissue,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And, accelerate the healing process.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294438"/>
            <a:ext cx="6501296" cy="859536"/>
          </a:xfrm>
        </p:spPr>
        <p:txBody>
          <a:bodyPr/>
          <a:lstStyle/>
          <a:p>
            <a:r>
              <a:rPr lang="en-US" dirty="0">
                <a:cs typeface="Arial"/>
              </a:rPr>
              <a:t>Patient Candidates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1302" y="2800529"/>
            <a:ext cx="5667936" cy="3306763"/>
          </a:xfrm>
        </p:spPr>
        <p:txBody>
          <a:bodyPr/>
          <a:lstStyle/>
          <a:p>
            <a:pPr lvl="1"/>
            <a:r>
              <a:rPr lang="en-US" sz="1800" dirty="0">
                <a:cs typeface="Arial"/>
              </a:rPr>
              <a:t>Neck pain </a:t>
            </a:r>
          </a:p>
          <a:p>
            <a:pPr lvl="1"/>
            <a:r>
              <a:rPr lang="en-US" sz="1800" dirty="0">
                <a:cs typeface="Arial"/>
              </a:rPr>
              <a:t>Shoulder pain </a:t>
            </a:r>
          </a:p>
          <a:p>
            <a:pPr lvl="1"/>
            <a:r>
              <a:rPr lang="en-US" sz="1800" dirty="0">
                <a:cs typeface="Arial"/>
              </a:rPr>
              <a:t>Upper back pain</a:t>
            </a:r>
          </a:p>
          <a:p>
            <a:pPr lvl="1"/>
            <a:r>
              <a:rPr lang="en-US" sz="1800" dirty="0">
                <a:cs typeface="Arial"/>
              </a:rPr>
              <a:t>Lower back pain</a:t>
            </a:r>
          </a:p>
          <a:p>
            <a:pPr lvl="1"/>
            <a:r>
              <a:rPr lang="en-US" sz="1800" dirty="0">
                <a:cs typeface="Arial"/>
              </a:rPr>
              <a:t>Upper arm and elbow pain</a:t>
            </a:r>
          </a:p>
          <a:p>
            <a:pPr lvl="1"/>
            <a:r>
              <a:rPr lang="en-US" sz="1800" dirty="0">
                <a:cs typeface="Arial"/>
              </a:rPr>
              <a:t>Forearm, wrist and hand pain </a:t>
            </a:r>
          </a:p>
          <a:p>
            <a:pPr lvl="1"/>
            <a:r>
              <a:rPr lang="en-US" sz="1800" dirty="0">
                <a:cs typeface="Arial"/>
              </a:rPr>
              <a:t>Pelvis and hip pain</a:t>
            </a:r>
          </a:p>
          <a:p>
            <a:pPr lvl="1"/>
            <a:r>
              <a:rPr lang="en-US" sz="1800" dirty="0">
                <a:cs typeface="Arial"/>
              </a:rPr>
              <a:t>Thigh and knee pain</a:t>
            </a:r>
          </a:p>
          <a:p>
            <a:pPr lvl="1"/>
            <a:r>
              <a:rPr lang="en-US" sz="1800" dirty="0">
                <a:cs typeface="Arial"/>
              </a:rPr>
              <a:t>Lower leg pain </a:t>
            </a:r>
          </a:p>
          <a:p>
            <a:pPr lvl="1"/>
            <a:r>
              <a:rPr lang="en-US" sz="1800" dirty="0">
                <a:cs typeface="Arial"/>
              </a:rPr>
              <a:t>Foot, ankle and heel pain</a:t>
            </a:r>
          </a:p>
        </p:txBody>
      </p:sp>
      <p:pic>
        <p:nvPicPr>
          <p:cNvPr id="14" name="Picture Placeholder 13" descr="Male LR Front Muscle Skeleton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-18192" r="8083" b="-2836"/>
          <a:stretch/>
        </p:blipFill>
        <p:spPr>
          <a:xfrm>
            <a:off x="5789500" y="0"/>
            <a:ext cx="2443237" cy="6858000"/>
          </a:xfr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789180" cy="365125"/>
          </a:xfrm>
        </p:spPr>
        <p:txBody>
          <a:bodyPr/>
          <a:lstStyle/>
          <a:p>
            <a:fld id="{A7EAEA66-4284-7F47-9EFC-7C0B0A6DCC98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1302" y="1600200"/>
            <a:ext cx="5600700" cy="120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chemeClr val="bg2"/>
                </a:solidFill>
              </a:defRPr>
            </a:lvl1pPr>
            <a:lvl2pPr marL="227013" indent="-227013">
              <a:spcBef>
                <a:spcPct val="20000"/>
              </a:spcBef>
              <a:buFont typeface="Arial"/>
              <a:buChar char="•"/>
              <a:defRPr sz="2400" b="1"/>
            </a:lvl2pPr>
            <a:lvl3pPr marL="454025" indent="-227013">
              <a:spcBef>
                <a:spcPct val="20000"/>
              </a:spcBef>
              <a:buFont typeface="Lucida Grande"/>
              <a:buChar char="-"/>
              <a:defRPr i="1">
                <a:solidFill>
                  <a:schemeClr val="tx2"/>
                </a:solidFill>
              </a:defRPr>
            </a:lvl3pPr>
            <a:lvl4pPr marL="681038" indent="-227013">
              <a:spcBef>
                <a:spcPct val="20000"/>
              </a:spcBef>
              <a:buFont typeface="Arial"/>
              <a:buChar char="–"/>
              <a:defRPr sz="1600" i="1">
                <a:solidFill>
                  <a:srgbClr val="77787A"/>
                </a:solidFill>
              </a:defRPr>
            </a:lvl4pPr>
            <a:lvl5pPr marL="909638" indent="-228600">
              <a:spcBef>
                <a:spcPct val="20000"/>
              </a:spcBef>
              <a:buFont typeface="Lucida Grande"/>
              <a:buChar char="-"/>
              <a:defRPr sz="1600" i="1">
                <a:solidFill>
                  <a:srgbClr val="77787A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EPAT IS AN IDEAL OPTION FOR </a:t>
            </a:r>
            <a:br>
              <a:rPr lang="en-US" dirty="0"/>
            </a:br>
            <a:r>
              <a:rPr lang="en-US" dirty="0"/>
              <a:t>THOSE PATIENTS WHO SUFFER FROM ACUTE AND CHRONIC PAIN INCLUDING:</a:t>
            </a:r>
          </a:p>
        </p:txBody>
      </p:sp>
    </p:spTree>
    <p:extLst>
      <p:ext uri="{BB962C8B-B14F-4D97-AF65-F5344CB8AC3E}">
        <p14:creationId xmlns:p14="http://schemas.microsoft.com/office/powerpoint/2010/main" val="5193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5" descr="OrthoPulse Ultra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 b="1051"/>
          <a:stretch/>
        </p:blipFill>
        <p:spPr>
          <a:xfrm>
            <a:off x="0" y="1612900"/>
            <a:ext cx="3011714" cy="23582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Advantages of EPAT </a:t>
            </a:r>
          </a:p>
        </p:txBody>
      </p:sp>
      <p:sp>
        <p:nvSpPr>
          <p:cNvPr id="16391" name="Content Placeholder 14"/>
          <p:cNvSpPr>
            <a:spLocks noGrp="1"/>
          </p:cNvSpPr>
          <p:nvPr>
            <p:ph idx="1"/>
          </p:nvPr>
        </p:nvSpPr>
        <p:spPr>
          <a:xfrm>
            <a:off x="3144838" y="2179865"/>
            <a:ext cx="5249332" cy="2963636"/>
          </a:xfrm>
        </p:spPr>
        <p:txBody>
          <a:bodyPr/>
          <a:lstStyle/>
          <a:p>
            <a:pPr lvl="1"/>
            <a:r>
              <a:rPr lang="en-US" sz="2000" dirty="0">
                <a:cs typeface="Arial"/>
              </a:rPr>
              <a:t>Intervene earlier</a:t>
            </a:r>
          </a:p>
          <a:p>
            <a:pPr lvl="1"/>
            <a:r>
              <a:rPr lang="en-US" sz="2000" dirty="0">
                <a:cs typeface="Arial"/>
              </a:rPr>
              <a:t>Treat the pain’s root cause</a:t>
            </a:r>
          </a:p>
          <a:p>
            <a:pPr lvl="1"/>
            <a:r>
              <a:rPr lang="en-US" sz="2000" dirty="0">
                <a:cs typeface="Arial"/>
              </a:rPr>
              <a:t>Accelerate healing </a:t>
            </a:r>
          </a:p>
          <a:p>
            <a:pPr lvl="1"/>
            <a:r>
              <a:rPr lang="en-US" sz="2000" dirty="0">
                <a:cs typeface="Arial"/>
              </a:rPr>
              <a:t>Provide a non-invasive, long-term healing solution without incisions eliminating scar tissue formation,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risk of infection</a:t>
            </a:r>
          </a:p>
          <a:p>
            <a:pPr lvl="1"/>
            <a:r>
              <a:rPr lang="en-US" sz="2000" dirty="0">
                <a:cs typeface="Arial"/>
              </a:rPr>
              <a:t>Reduce patient expenditures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CF2BAA7-0A71-5140-BAE2-479FB4F64C99}"/>
              </a:ext>
            </a:extLst>
          </p:cNvPr>
          <p:cNvSpPr txBox="1">
            <a:spLocks/>
          </p:cNvSpPr>
          <p:nvPr/>
        </p:nvSpPr>
        <p:spPr>
          <a:xfrm>
            <a:off x="3193144" y="1600200"/>
            <a:ext cx="5067901" cy="57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1038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rgbClr val="77787A"/>
                </a:solidFill>
                <a:latin typeface="+mn-lt"/>
                <a:ea typeface="+mn-ea"/>
                <a:cs typeface="+mn-cs"/>
              </a:defRPr>
            </a:lvl4pPr>
            <a:lvl5pPr marL="909638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i="1" kern="1200">
                <a:solidFill>
                  <a:srgbClr val="7778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EPAT DEVICES ALLOW PHYSICIANS TO: </a:t>
            </a:r>
          </a:p>
        </p:txBody>
      </p:sp>
    </p:spTree>
    <p:extLst>
      <p:ext uri="{BB962C8B-B14F-4D97-AF65-F5344CB8AC3E}">
        <p14:creationId xmlns:p14="http://schemas.microsoft.com/office/powerpoint/2010/main" val="36601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How is the Treatment Performed?</a:t>
            </a:r>
          </a:p>
        </p:txBody>
      </p:sp>
      <p:sp>
        <p:nvSpPr>
          <p:cNvPr id="16391" name="Content Placeholder 14"/>
          <p:cNvSpPr>
            <a:spLocks noGrp="1"/>
          </p:cNvSpPr>
          <p:nvPr>
            <p:ph idx="1"/>
          </p:nvPr>
        </p:nvSpPr>
        <p:spPr>
          <a:xfrm>
            <a:off x="3144838" y="1877256"/>
            <a:ext cx="5249332" cy="479818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Coupling gel is applied to the specified treatment area to enhance effectiveness.</a:t>
            </a:r>
          </a:p>
          <a:p>
            <a:endParaRPr lang="en-US" dirty="0">
              <a:solidFill>
                <a:schemeClr val="tx1"/>
              </a:solidFill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  <a:cs typeface="Arial"/>
              </a:rPr>
              <a:t>EPAT pressure waves are then released via the applicator and moved over the area in a  circular motion.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A66-4284-7F47-9EFC-7C0B0A6DCC98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42475" y="121452"/>
            <a:ext cx="0" cy="6615096"/>
          </a:xfrm>
          <a:prstGeom prst="line">
            <a:avLst/>
          </a:prstGeom>
          <a:ln w="12700" cap="rnd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7439"/>
          <a:stretch/>
        </p:blipFill>
        <p:spPr>
          <a:xfrm>
            <a:off x="605" y="1877255"/>
            <a:ext cx="3011109" cy="23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42">
      <a:dk1>
        <a:sysClr val="windowText" lastClr="000000"/>
      </a:dk1>
      <a:lt1>
        <a:sysClr val="window" lastClr="FFFFFF"/>
      </a:lt1>
      <a:dk2>
        <a:srgbClr val="77787A"/>
      </a:dk2>
      <a:lt2>
        <a:srgbClr val="A0BD40"/>
      </a:lt2>
      <a:accent1>
        <a:srgbClr val="4D7E30"/>
      </a:accent1>
      <a:accent2>
        <a:srgbClr val="38A3A7"/>
      </a:accent2>
      <a:accent3>
        <a:srgbClr val="972E93"/>
      </a:accent3>
      <a:accent4>
        <a:srgbClr val="A52636"/>
      </a:accent4>
      <a:accent5>
        <a:srgbClr val="E98133"/>
      </a:accent5>
      <a:accent6>
        <a:srgbClr val="F3E2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 cmpd="sng">
          <a:solidFill>
            <a:schemeClr val="tx2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19693</TotalTime>
  <Words>853</Words>
  <Application>Microsoft Office PowerPoint</Application>
  <PresentationFormat>On-screen Show (4:3)</PresentationFormat>
  <Paragraphs>296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SimSun</vt:lpstr>
      <vt:lpstr>SimSun</vt:lpstr>
      <vt:lpstr>Arial</vt:lpstr>
      <vt:lpstr>Calibri</vt:lpstr>
      <vt:lpstr>Lucida Grande</vt:lpstr>
      <vt:lpstr>Office Theme</vt:lpstr>
      <vt:lpstr>PRACTICING  EVIDENCE-BASED MEDICINE         WITH SHOCK WAVE</vt:lpstr>
      <vt:lpstr>CuraMedix and Storz Medical</vt:lpstr>
      <vt:lpstr>Introduction and History of EPAT</vt:lpstr>
      <vt:lpstr>EPAT Overview </vt:lpstr>
      <vt:lpstr>What is EPAT?</vt:lpstr>
      <vt:lpstr>How Does It Work?</vt:lpstr>
      <vt:lpstr>Patient Candidates</vt:lpstr>
      <vt:lpstr>The Advantages of EPAT </vt:lpstr>
      <vt:lpstr>How is the Treatment Performed?</vt:lpstr>
      <vt:lpstr>Reasons Why Physicians Invest in EPAT</vt:lpstr>
      <vt:lpstr>Clinical Benefits of EPAT</vt:lpstr>
      <vt:lpstr>The Effects of EPAT</vt:lpstr>
      <vt:lpstr>Science + Physics </vt:lpstr>
      <vt:lpstr>What Are Acoustic Pressure Waves?</vt:lpstr>
      <vt:lpstr>Characteristics</vt:lpstr>
      <vt:lpstr>Biologic Effects of  Acoustic Pressure Waves</vt:lpstr>
      <vt:lpstr>Biologic Effects of  Acoustic Pressure Waves</vt:lpstr>
      <vt:lpstr>Biologic Effects of  Acoustic Pressure Waves</vt:lpstr>
      <vt:lpstr>CLINICAL EVIDENCE</vt:lpstr>
      <vt:lpstr>CLINICAL EVIDENCE</vt:lpstr>
      <vt:lpstr>CLINICAL EVIDENCE</vt:lpstr>
      <vt:lpstr>CLINICAL EVIDENCE</vt:lpstr>
      <vt:lpstr>EPAT Procedure and Expectations</vt:lpstr>
      <vt:lpstr>The procedure</vt:lpstr>
      <vt:lpstr>Contraindications</vt:lpstr>
      <vt:lpstr>Possible Side Effects</vt:lpstr>
      <vt:lpstr>Radial Technology</vt:lpstr>
      <vt:lpstr>Application example: Treatment STEPS for Foot &amp; Ankle Pain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Wilson-Valaitis</dc:creator>
  <cp:lastModifiedBy>Tracey MacDonald</cp:lastModifiedBy>
  <cp:revision>539</cp:revision>
  <cp:lastPrinted>2015-10-27T17:24:56Z</cp:lastPrinted>
  <dcterms:created xsi:type="dcterms:W3CDTF">2015-03-25T17:45:20Z</dcterms:created>
  <dcterms:modified xsi:type="dcterms:W3CDTF">2018-06-06T21:28:21Z</dcterms:modified>
</cp:coreProperties>
</file>